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08" r:id="rId4"/>
  </p:sldMasterIdLst>
  <p:notesMasterIdLst>
    <p:notesMasterId r:id="rId22"/>
  </p:notesMasterIdLst>
  <p:handoutMasterIdLst>
    <p:handoutMasterId r:id="rId23"/>
  </p:handoutMasterIdLst>
  <p:sldIdLst>
    <p:sldId id="270" r:id="rId5"/>
    <p:sldId id="268" r:id="rId6"/>
    <p:sldId id="273" r:id="rId7"/>
    <p:sldId id="274" r:id="rId8"/>
    <p:sldId id="271" r:id="rId9"/>
    <p:sldId id="279" r:id="rId10"/>
    <p:sldId id="278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76" r:id="rId19"/>
    <p:sldId id="277" r:id="rId20"/>
    <p:sldId id="267" r:id="rId21"/>
  </p:sldIdLst>
  <p:sldSz cx="12192000" cy="6858000"/>
  <p:notesSz cx="6858000" cy="9144000"/>
  <p:defaultTextStyle>
    <a:defPPr rtl="0"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9"/>
    </p:cViewPr>
  </p:sorterViewPr>
  <p:notesViewPr>
    <p:cSldViewPr snapToGrid="0">
      <p:cViewPr varScale="1">
        <p:scale>
          <a:sx n="67" d="100"/>
          <a:sy n="67" d="100"/>
        </p:scale>
        <p:origin x="3120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xmlns="" id="{3090B90A-F7C1-4BF3-BC7C-B7431AE296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4A264651-4C9C-43A3-9878-1FEB69924A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6FFB1-D345-48A4-A0FB-DEF7C3AD166A}" type="datetime1">
              <a:rPr lang="it-IT" smtClean="0"/>
              <a:t>21/01/2023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A8B10F24-4646-490B-AB6D-EF3A3B1C4B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F623277F-B8F0-4188-B76E-50DF5652E3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6C560-A4B1-4B9E-82D4-065EE48C87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2650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497BC-9B51-472D-A14F-31F76CFE01E0}" type="datetime1">
              <a:rPr lang="it-IT" smtClean="0"/>
              <a:pPr/>
              <a:t>21/01/2023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dirty="0"/>
              <a:t>Modificare gli stili del testo dello schema</a:t>
            </a:r>
          </a:p>
          <a:p>
            <a:pPr lvl="1"/>
            <a:r>
              <a:rPr lang="it-IT" noProof="0" dirty="0"/>
              <a:t>Secondo livello</a:t>
            </a:r>
          </a:p>
          <a:p>
            <a:pPr lvl="2"/>
            <a:r>
              <a:rPr lang="it-IT" noProof="0" dirty="0"/>
              <a:t>Terzo livello</a:t>
            </a:r>
          </a:p>
          <a:p>
            <a:pPr lvl="3"/>
            <a:r>
              <a:rPr lang="it-IT" noProof="0" dirty="0"/>
              <a:t>Quarto livello</a:t>
            </a:r>
          </a:p>
          <a:p>
            <a:pPr lvl="4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9E391-5BBC-45FF-9026-00C83E36358B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497051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9E391-5BBC-45FF-9026-00C83E36358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8757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9E391-5BBC-45FF-9026-00C83E36358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2151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9E391-5BBC-45FF-9026-00C83E36358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5221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9E391-5BBC-45FF-9026-00C83E36358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0342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9E391-5BBC-45FF-9026-00C83E36358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996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9E391-5BBC-45FF-9026-00C83E36358B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5952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9E391-5BBC-45FF-9026-00C83E36358B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0469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9E391-5BBC-45FF-9026-00C83E36358B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834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9E391-5BBC-45FF-9026-00C83E36358B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0263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9E391-5BBC-45FF-9026-00C83E36358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1612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9E391-5BBC-45FF-9026-00C83E36358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0503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9E391-5BBC-45FF-9026-00C83E36358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712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9E391-5BBC-45FF-9026-00C83E36358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3704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9E391-5BBC-45FF-9026-00C83E36358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3119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9E391-5BBC-45FF-9026-00C83E36358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4421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9E391-5BBC-45FF-9026-00C83E36358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1902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9E391-5BBC-45FF-9026-00C83E36358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882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it-IT" noProof="0" dirty="0" smtClean="0"/>
              <a:t>Fare clic per modificare lo stile del titolo</a:t>
            </a:r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 smtClean="0"/>
              <a:t>Fare clic per modificare lo stile del sottotitolo dello schema</a:t>
            </a:r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951701-7102-42EC-89C6-8B21CFE16B95}" type="datetime1">
              <a:rPr lang="it-IT" noProof="0" smtClean="0"/>
              <a:t>21/01/2023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15" name="Connettore diritto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70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75B48A-3C76-4840-98D9-EC3AB17EC18A}" type="datetime1">
              <a:rPr lang="it-IT" noProof="0" smtClean="0"/>
              <a:t>21/01/2023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26" name="Connettore diritto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37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4A1730-B5C8-40E9-ADF1-E4C521A64A09}" type="datetime1">
              <a:rPr lang="it-IT" noProof="0" smtClean="0"/>
              <a:t>21/01/2023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15" name="Connettore diritto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07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8C58D7-3240-4DAC-8D9C-E7F7DAD41124}" type="datetime1">
              <a:rPr lang="it-IT" noProof="0" smtClean="0"/>
              <a:t>21/01/2023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33" name="Connettore diritto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7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24BF1B-7078-4842-BE51-BDA9FE806B2D}" type="datetime1">
              <a:rPr lang="it-IT" noProof="0" smtClean="0"/>
              <a:t>21/01/2023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15" name="Connettore diritto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97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A9F7AE-0CCC-4C47-B729-87D4F7EE750A}" type="datetime1">
              <a:rPr lang="it-IT" noProof="0" smtClean="0"/>
              <a:t>21/01/2023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35" name="Connettore diritto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66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F6CA84-50D2-4960-92B8-2F51F8B3B334}" type="datetime1">
              <a:rPr lang="it-IT" noProof="0" smtClean="0"/>
              <a:t>21/01/2023</a:t>
            </a:fld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29" name="Connettore diritto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41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099450-9777-43CF-856E-D77C86C9B071}" type="datetime1">
              <a:rPr lang="it-IT" noProof="0" smtClean="0"/>
              <a:t>21/01/2023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25" name="Connettore diritto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89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418416-3D43-4F4C-AD83-DA048C197462}" type="datetime1">
              <a:rPr lang="it-IT" noProof="0" smtClean="0"/>
              <a:t>21/01/2023</a:t>
            </a:fld>
            <a:endParaRPr lang="it-IT" noProof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1031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 dirty="0"/>
              <a:t>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E7C711-29F5-4552-B570-EA19B71DA129}" type="datetime1">
              <a:rPr lang="it-IT" noProof="0" smtClean="0"/>
              <a:t>21/01/2023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17" name="Connettore diritto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56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ttangolo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ttangolo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it-IT" noProof="0" smtClean="0"/>
              <a:t>Fare clic per modificare lo stile del titolo</a:t>
            </a:r>
            <a:endParaRPr lang="it-IT" noProof="0"/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0D816B8A-53D9-421A-A0C1-6EAA248357E4}" type="datetime1">
              <a:rPr lang="it-IT" noProof="0" smtClean="0"/>
              <a:t>21/01/2023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31" name="Connettore diritto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D992D70-EE43-49AB-90CF-2C7C6BEEA771}" type="datetime1">
              <a:rPr lang="it-IT" noProof="0" smtClean="0"/>
              <a:t>21/01/2023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it-IT" noProof="0" smtClean="0"/>
              <a:pPr rtl="0"/>
              <a:t>‹N›</a:t>
            </a:fld>
            <a:endParaRPr lang="it-IT" noProof="0"/>
          </a:p>
        </p:txBody>
      </p:sp>
      <p:cxnSp>
        <p:nvCxnSpPr>
          <p:cNvPr id="10" name="Connettore diritto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03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slide" Target="slide15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ttangolo 71">
            <a:extLst>
              <a:ext uri="{FF2B5EF4-FFF2-40B4-BE49-F238E27FC236}">
                <a16:creationId xmlns:a16="http://schemas.microsoft.com/office/drawing/2014/main" xmlns="" id="{1CE580D1-F917-4567-AFB4-99AA9B52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Immagine 73">
            <a:extLst>
              <a:ext uri="{FF2B5EF4-FFF2-40B4-BE49-F238E27FC236}">
                <a16:creationId xmlns:a16="http://schemas.microsoft.com/office/drawing/2014/main" xmlns="" id="{1F5620B8-A2D8-4568-B566-F0453A0D9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6" name="Connettore diritto 75">
            <a:extLst>
              <a:ext uri="{FF2B5EF4-FFF2-40B4-BE49-F238E27FC236}">
                <a16:creationId xmlns:a16="http://schemas.microsoft.com/office/drawing/2014/main" xmlns="" id="{1C7D2BA4-4B7A-4596-8BCC-5CF715423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diritto 77">
            <a:extLst>
              <a:ext uri="{FF2B5EF4-FFF2-40B4-BE49-F238E27FC236}">
                <a16:creationId xmlns:a16="http://schemas.microsoft.com/office/drawing/2014/main" xmlns="" id="{C9D4B225-18E9-4C5B-94D8-2ABE6D161E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ttangolo 79">
            <a:extLst>
              <a:ext uri="{FF2B5EF4-FFF2-40B4-BE49-F238E27FC236}">
                <a16:creationId xmlns:a16="http://schemas.microsoft.com/office/drawing/2014/main" xmlns="" id="{5BB14454-D00C-4958-BB39-F5F9F3ACD4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cxnSp>
        <p:nvCxnSpPr>
          <p:cNvPr id="82" name="Connettore diritto 81">
            <a:extLst>
              <a:ext uri="{FF2B5EF4-FFF2-40B4-BE49-F238E27FC236}">
                <a16:creationId xmlns:a16="http://schemas.microsoft.com/office/drawing/2014/main" xmlns="" id="{28A657A7-C4E5-425B-98FA-BB817FF7BF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3" name="Titolo 1">
            <a:extLst>
              <a:ext uri="{FF2B5EF4-FFF2-40B4-BE49-F238E27FC236}">
                <a16:creationId xmlns:a16="http://schemas.microsoft.com/office/drawing/2014/main" xmlns="" id="{69F1744A-CA11-44DA-AE09-C24B436C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820" y="823067"/>
            <a:ext cx="3520367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rtl="0"/>
            <a:r>
              <a:rPr lang="it-IT" dirty="0" smtClean="0"/>
              <a:t>L’arte e la shoah</a:t>
            </a:r>
            <a:endParaRPr lang="it-IT" dirty="0"/>
          </a:p>
        </p:txBody>
      </p:sp>
      <p:grpSp>
        <p:nvGrpSpPr>
          <p:cNvPr id="86" name="Gruppo 85">
            <a:extLst>
              <a:ext uri="{FF2B5EF4-FFF2-40B4-BE49-F238E27FC236}">
                <a16:creationId xmlns:a16="http://schemas.microsoft.com/office/drawing/2014/main" xmlns="" id="{2B7C66D2-22E8-4E8F-829B-050BFA7C86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87" name="Rettangolo 86">
              <a:extLst>
                <a:ext uri="{FF2B5EF4-FFF2-40B4-BE49-F238E27FC236}">
                  <a16:creationId xmlns:a16="http://schemas.microsoft.com/office/drawing/2014/main" xmlns="" id="{F0B78D6F-1F61-4DBB-8F5A-934BB850DD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88" name="Rettangolo 87">
              <a:extLst>
                <a:ext uri="{FF2B5EF4-FFF2-40B4-BE49-F238E27FC236}">
                  <a16:creationId xmlns:a16="http://schemas.microsoft.com/office/drawing/2014/main" xmlns="" id="{23EA261D-1F8C-4BE5-8586-3C1CC5CE80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</p:grp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xmlns="" id="{65EB9C0E-82E1-4B5B-A48D-C50A96A016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23" y="1130770"/>
            <a:ext cx="4825148" cy="3837322"/>
          </a:xfrm>
          <a:prstGeom prst="rect">
            <a:avLst/>
          </a:prstGeom>
        </p:spPr>
      </p:pic>
      <p:pic>
        <p:nvPicPr>
          <p:cNvPr id="90" name="Immagine 89">
            <a:extLst>
              <a:ext uri="{FF2B5EF4-FFF2-40B4-BE49-F238E27FC236}">
                <a16:creationId xmlns:a16="http://schemas.microsoft.com/office/drawing/2014/main" xmlns="" id="{3635D2BC-4EDA-4A3E-83BF-035608099B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2" name="Connettore diritto 91">
            <a:extLst>
              <a:ext uri="{FF2B5EF4-FFF2-40B4-BE49-F238E27FC236}">
                <a16:creationId xmlns:a16="http://schemas.microsoft.com/office/drawing/2014/main" xmlns="" id="{A3C86EB9-7FA9-42F7-B348-A7FD17436A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4485243" y="4569528"/>
            <a:ext cx="181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Violette </a:t>
            </a:r>
            <a:r>
              <a:rPr lang="it-IT" dirty="0" err="1" smtClean="0"/>
              <a:t>Lecoq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549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8307977" y="0"/>
            <a:ext cx="3883720" cy="6858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8508274" y="1776549"/>
            <a:ext cx="35008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Sempre di Pavel </a:t>
            </a:r>
            <a:r>
              <a:rPr lang="it-IT" sz="2400" dirty="0" err="1" smtClean="0"/>
              <a:t>Fantl</a:t>
            </a:r>
            <a:r>
              <a:rPr lang="it-IT" sz="2400" dirty="0" smtClean="0"/>
              <a:t> è questo acquerello dal titolo «La musica è finita» del 1944.</a:t>
            </a:r>
          </a:p>
          <a:p>
            <a:r>
              <a:rPr lang="it-IT" sz="2400" dirty="0" smtClean="0"/>
              <a:t>È un </a:t>
            </a:r>
            <a:r>
              <a:rPr lang="it-IT" sz="2400" dirty="0"/>
              <a:t>ritratto sarcastico di </a:t>
            </a:r>
            <a:r>
              <a:rPr lang="it-IT" sz="2400" dirty="0" smtClean="0"/>
              <a:t>Hitler, il quale è raffigurato come </a:t>
            </a:r>
            <a:r>
              <a:rPr lang="it-IT" sz="2400" dirty="0"/>
              <a:t>un buffone con le mani intrise di sangue, </a:t>
            </a:r>
            <a:r>
              <a:rPr lang="it-IT" sz="2400" dirty="0" smtClean="0"/>
              <a:t>ma la </a:t>
            </a:r>
            <a:r>
              <a:rPr lang="it-IT" sz="2400" dirty="0"/>
              <a:t>cui festa sta per finire. </a:t>
            </a:r>
            <a:endParaRPr lang="it-IT" sz="2400" dirty="0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xmlns="" id="{69F1744A-CA11-44DA-AE09-C24B436C1B4F}"/>
              </a:ext>
            </a:extLst>
          </p:cNvPr>
          <p:cNvSpPr txBox="1">
            <a:spLocks/>
          </p:cNvSpPr>
          <p:nvPr/>
        </p:nvSpPr>
        <p:spPr>
          <a:xfrm>
            <a:off x="8349265" y="823067"/>
            <a:ext cx="352036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/>
              <a:t>L’arte e la shoah</a:t>
            </a:r>
            <a:endParaRPr lang="it-IT" dirty="0"/>
          </a:p>
        </p:txBody>
      </p:sp>
      <p:sp>
        <p:nvSpPr>
          <p:cNvPr id="13" name="Rettangolo 12"/>
          <p:cNvSpPr/>
          <p:nvPr/>
        </p:nvSpPr>
        <p:spPr bwMode="black">
          <a:xfrm>
            <a:off x="1933837" y="142875"/>
            <a:ext cx="4333613" cy="5810250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5" y="306587"/>
            <a:ext cx="3743842" cy="540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4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6505304" y="0"/>
            <a:ext cx="5686394" cy="6858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6762054" y="1184367"/>
            <a:ext cx="517289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Questo dipinto si intitola «Crocifissione bianca» ed è opera di Marc Chagall.</a:t>
            </a:r>
          </a:p>
          <a:p>
            <a:r>
              <a:rPr lang="it-IT" sz="2400" dirty="0"/>
              <a:t>P</a:t>
            </a:r>
            <a:r>
              <a:rPr lang="it-IT" sz="2400" dirty="0" smtClean="0"/>
              <a:t>apa Francesco ha detto che è il suo quadro preferito.</a:t>
            </a:r>
          </a:p>
          <a:p>
            <a:r>
              <a:rPr lang="it-IT" sz="2400" dirty="0" smtClean="0"/>
              <a:t>Rappresenta Gesù crocifisso che ha sul corpo lo scialle da preghiera usato dagli Ebrei. </a:t>
            </a:r>
            <a:r>
              <a:rPr lang="it-IT" sz="2400" dirty="0" smtClean="0"/>
              <a:t>Intorno a Gesù, anche lui ebreo perseguitato, si vedono scene di persecuzione fatte dai nazisti sugli Ebrei.</a:t>
            </a:r>
          </a:p>
          <a:p>
            <a:r>
              <a:rPr lang="it-IT" sz="2400" dirty="0" smtClean="0"/>
              <a:t>Anche Chagall, nato in Russia da una famiglia povera e fuggito dai </a:t>
            </a:r>
            <a:r>
              <a:rPr lang="it-IT" sz="2400" dirty="0" err="1" smtClean="0"/>
              <a:t>progrom</a:t>
            </a:r>
            <a:r>
              <a:rPr lang="it-IT" sz="2400" dirty="0" smtClean="0"/>
              <a:t>, era ebreo e si era salvato andando in America.</a:t>
            </a:r>
            <a:endParaRPr lang="it-IT" sz="2400" dirty="0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xmlns="" id="{69F1744A-CA11-44DA-AE09-C24B436C1B4F}"/>
              </a:ext>
            </a:extLst>
          </p:cNvPr>
          <p:cNvSpPr txBox="1">
            <a:spLocks/>
          </p:cNvSpPr>
          <p:nvPr/>
        </p:nvSpPr>
        <p:spPr>
          <a:xfrm>
            <a:off x="7588317" y="222176"/>
            <a:ext cx="352036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/>
              <a:t>L’arte e la shoah</a:t>
            </a:r>
            <a:endParaRPr lang="it-IT" dirty="0"/>
          </a:p>
        </p:txBody>
      </p:sp>
      <p:sp>
        <p:nvSpPr>
          <p:cNvPr id="13" name="Rettangolo 12"/>
          <p:cNvSpPr/>
          <p:nvPr/>
        </p:nvSpPr>
        <p:spPr bwMode="black">
          <a:xfrm>
            <a:off x="740230" y="142875"/>
            <a:ext cx="5338354" cy="5810250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44" y="325089"/>
            <a:ext cx="4733326" cy="544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2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ttangolo 71">
            <a:extLst>
              <a:ext uri="{FF2B5EF4-FFF2-40B4-BE49-F238E27FC236}">
                <a16:creationId xmlns:a16="http://schemas.microsoft.com/office/drawing/2014/main" xmlns="" id="{1CE580D1-F917-4567-AFB4-99AA9B52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Immagine 73">
            <a:extLst>
              <a:ext uri="{FF2B5EF4-FFF2-40B4-BE49-F238E27FC236}">
                <a16:creationId xmlns:a16="http://schemas.microsoft.com/office/drawing/2014/main" xmlns="" id="{1F5620B8-A2D8-4568-B566-F0453A0D9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6" name="Connettore diritto 75">
            <a:extLst>
              <a:ext uri="{FF2B5EF4-FFF2-40B4-BE49-F238E27FC236}">
                <a16:creationId xmlns:a16="http://schemas.microsoft.com/office/drawing/2014/main" xmlns="" id="{1C7D2BA4-4B7A-4596-8BCC-5CF715423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diritto 77">
            <a:extLst>
              <a:ext uri="{FF2B5EF4-FFF2-40B4-BE49-F238E27FC236}">
                <a16:creationId xmlns:a16="http://schemas.microsoft.com/office/drawing/2014/main" xmlns="" id="{C9D4B225-18E9-4C5B-94D8-2ABE6D161E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ttangolo 79">
            <a:extLst>
              <a:ext uri="{FF2B5EF4-FFF2-40B4-BE49-F238E27FC236}">
                <a16:creationId xmlns:a16="http://schemas.microsoft.com/office/drawing/2014/main" xmlns="" id="{5BB14454-D00C-4958-BB39-F5F9F3ACD4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cxnSp>
        <p:nvCxnSpPr>
          <p:cNvPr id="82" name="Connettore diritto 81">
            <a:extLst>
              <a:ext uri="{FF2B5EF4-FFF2-40B4-BE49-F238E27FC236}">
                <a16:creationId xmlns:a16="http://schemas.microsoft.com/office/drawing/2014/main" xmlns="" id="{28A657A7-C4E5-425B-98FA-BB817FF7BF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3" name="Titolo 1">
            <a:extLst>
              <a:ext uri="{FF2B5EF4-FFF2-40B4-BE49-F238E27FC236}">
                <a16:creationId xmlns:a16="http://schemas.microsoft.com/office/drawing/2014/main" xmlns="" id="{69F1744A-CA11-44DA-AE09-C24B436C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283" y="638030"/>
            <a:ext cx="3520367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rtl="0"/>
            <a:r>
              <a:rPr lang="it-IT" dirty="0" smtClean="0"/>
              <a:t>L’arte e la shoah</a:t>
            </a:r>
            <a:endParaRPr lang="it-IT" dirty="0"/>
          </a:p>
        </p:txBody>
      </p:sp>
      <p:grpSp>
        <p:nvGrpSpPr>
          <p:cNvPr id="86" name="Gruppo 85">
            <a:extLst>
              <a:ext uri="{FF2B5EF4-FFF2-40B4-BE49-F238E27FC236}">
                <a16:creationId xmlns:a16="http://schemas.microsoft.com/office/drawing/2014/main" xmlns="" id="{2B7C66D2-22E8-4E8F-829B-050BFA7C86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87" name="Rettangolo 86">
              <a:extLst>
                <a:ext uri="{FF2B5EF4-FFF2-40B4-BE49-F238E27FC236}">
                  <a16:creationId xmlns:a16="http://schemas.microsoft.com/office/drawing/2014/main" xmlns="" id="{F0B78D6F-1F61-4DBB-8F5A-934BB850DD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88" name="Rettangolo 87">
              <a:extLst>
                <a:ext uri="{FF2B5EF4-FFF2-40B4-BE49-F238E27FC236}">
                  <a16:creationId xmlns:a16="http://schemas.microsoft.com/office/drawing/2014/main" xmlns="" id="{23EA261D-1F8C-4BE5-8586-3C1CC5CE80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</p:grpSp>
      <p:pic>
        <p:nvPicPr>
          <p:cNvPr id="90" name="Immagine 89">
            <a:extLst>
              <a:ext uri="{FF2B5EF4-FFF2-40B4-BE49-F238E27FC236}">
                <a16:creationId xmlns:a16="http://schemas.microsoft.com/office/drawing/2014/main" xmlns="" id="{3635D2BC-4EDA-4A3E-83BF-035608099B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2" name="Connettore diritto 91">
            <a:extLst>
              <a:ext uri="{FF2B5EF4-FFF2-40B4-BE49-F238E27FC236}">
                <a16:creationId xmlns:a16="http://schemas.microsoft.com/office/drawing/2014/main" xmlns="" id="{A3C86EB9-7FA9-42F7-B348-A7FD17436A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6946481" y="1907137"/>
            <a:ext cx="503530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Questo dipinto si intitola «Il cibo dei morti per i vivi» ed è stato eseguito da David </a:t>
            </a:r>
            <a:r>
              <a:rPr lang="it-IT" sz="2000" dirty="0" err="1" smtClean="0"/>
              <a:t>Olère</a:t>
            </a:r>
            <a:r>
              <a:rPr lang="it-IT" sz="2000" dirty="0" smtClean="0"/>
              <a:t>.</a:t>
            </a:r>
          </a:p>
          <a:p>
            <a:r>
              <a:rPr lang="it-IT" sz="2000" dirty="0" err="1" smtClean="0"/>
              <a:t>Olère</a:t>
            </a:r>
            <a:r>
              <a:rPr lang="it-IT" sz="2000" dirty="0" smtClean="0"/>
              <a:t> fu costretto </a:t>
            </a:r>
            <a:r>
              <a:rPr lang="it-IT" sz="2000" dirty="0"/>
              <a:t>a lavorare come illustratore per i </a:t>
            </a:r>
            <a:r>
              <a:rPr lang="it-IT" sz="2000" dirty="0" smtClean="0"/>
              <a:t>nazisti ed è uno dei pochi sopravvissuti al campo di sterminio di Auschwitz.</a:t>
            </a:r>
          </a:p>
          <a:p>
            <a:r>
              <a:rPr lang="it-IT" sz="2000" dirty="0"/>
              <a:t>In questo autoritratto</a:t>
            </a:r>
            <a:r>
              <a:rPr lang="it-IT" sz="2000" b="1" dirty="0"/>
              <a:t> </a:t>
            </a:r>
            <a:r>
              <a:rPr lang="it-IT" sz="2000" dirty="0" err="1"/>
              <a:t>Olère</a:t>
            </a:r>
            <a:r>
              <a:rPr lang="it-IT" sz="2000" dirty="0"/>
              <a:t> si raffigura in primo piano, col suo numero identificativo sul </a:t>
            </a:r>
            <a:r>
              <a:rPr lang="it-IT" sz="2000" dirty="0" smtClean="0"/>
              <a:t>braccio. Il numero è </a:t>
            </a:r>
            <a:r>
              <a:rPr lang="it-IT" sz="2000" dirty="0"/>
              <a:t>ripetuto </a:t>
            </a:r>
            <a:r>
              <a:rPr lang="it-IT" sz="2000" dirty="0" smtClean="0"/>
              <a:t>in </a:t>
            </a:r>
            <a:r>
              <a:rPr lang="it-IT" sz="2000" dirty="0"/>
              <a:t>basso a destra, </a:t>
            </a:r>
            <a:r>
              <a:rPr lang="it-IT" sz="2000" dirty="0" smtClean="0"/>
              <a:t>dove di solito si mette la firma.</a:t>
            </a:r>
          </a:p>
          <a:p>
            <a:r>
              <a:rPr lang="it-IT" sz="2000" dirty="0" smtClean="0"/>
              <a:t>Lui sta raccogliendo </a:t>
            </a:r>
            <a:r>
              <a:rPr lang="it-IT" sz="2000" dirty="0"/>
              <a:t>il cibo abbandonato da chi è stato </a:t>
            </a:r>
            <a:r>
              <a:rPr lang="it-IT" sz="2000" dirty="0" smtClean="0"/>
              <a:t>portato nelle </a:t>
            </a:r>
            <a:r>
              <a:rPr lang="it-IT" sz="2000" dirty="0"/>
              <a:t>camere a </a:t>
            </a:r>
            <a:r>
              <a:rPr lang="it-IT" sz="2000" dirty="0" smtClean="0"/>
              <a:t>gas; poi lancerà questo cibo </a:t>
            </a:r>
            <a:r>
              <a:rPr lang="it-IT" sz="2000" dirty="0"/>
              <a:t>nel campo delle </a:t>
            </a:r>
            <a:r>
              <a:rPr lang="it-IT" sz="2000" dirty="0" smtClean="0"/>
              <a:t>donne, per aiutarle.</a:t>
            </a:r>
            <a:endParaRPr lang="it-IT" sz="2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4" y="790729"/>
            <a:ext cx="6104634" cy="452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1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590904" y="0"/>
            <a:ext cx="6600794" cy="6858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5791049" y="1528421"/>
            <a:ext cx="62005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Edith </a:t>
            </a:r>
            <a:r>
              <a:rPr lang="it-IT" sz="2400" dirty="0" err="1"/>
              <a:t>Birkin</a:t>
            </a:r>
            <a:r>
              <a:rPr lang="it-IT" sz="2400" dirty="0"/>
              <a:t> è stata un'ebrea sopravvissuta ai campi di concentramento nazisti di Auschwitz e Bergen </a:t>
            </a:r>
            <a:r>
              <a:rPr lang="it-IT" sz="2400" dirty="0" err="1" smtClean="0"/>
              <a:t>Belsen</a:t>
            </a:r>
            <a:r>
              <a:rPr lang="it-IT" sz="2400" dirty="0" smtClean="0"/>
              <a:t>; </a:t>
            </a:r>
            <a:r>
              <a:rPr lang="it-IT" sz="2400" dirty="0"/>
              <a:t>dopo la liberazione è diventata un'artista e ha raccontato la tragedia dell'Olocausto attraverso le sue </a:t>
            </a:r>
            <a:r>
              <a:rPr lang="it-IT" sz="2400" dirty="0" smtClean="0"/>
              <a:t>opere.</a:t>
            </a:r>
          </a:p>
          <a:p>
            <a:r>
              <a:rPr lang="it-IT" sz="2400" dirty="0" smtClean="0"/>
              <a:t>Questo suo quadro si intitola «Primo giorno nel ghetto».</a:t>
            </a:r>
          </a:p>
          <a:p>
            <a:r>
              <a:rPr lang="it-IT" sz="2400" dirty="0"/>
              <a:t>Edith </a:t>
            </a:r>
            <a:r>
              <a:rPr lang="it-IT" sz="2400" dirty="0" err="1"/>
              <a:t>Birkin</a:t>
            </a:r>
            <a:r>
              <a:rPr lang="it-IT" sz="2400" dirty="0"/>
              <a:t> fu </a:t>
            </a:r>
            <a:r>
              <a:rPr lang="it-IT" sz="2400" dirty="0" smtClean="0"/>
              <a:t>infatti deportata </a:t>
            </a:r>
            <a:r>
              <a:rPr lang="it-IT" sz="2400" dirty="0"/>
              <a:t>nel ghetto di </a:t>
            </a:r>
            <a:r>
              <a:rPr lang="it-IT" sz="2400" dirty="0" err="1"/>
              <a:t>Łódź</a:t>
            </a:r>
            <a:r>
              <a:rPr lang="it-IT" sz="2400" dirty="0"/>
              <a:t>, in Polonia, nel 1941 insieme alla sua famiglia, ma i suoi genitori morirono dopo breve tempo. Il ghetto di </a:t>
            </a:r>
            <a:r>
              <a:rPr lang="it-IT" sz="2400" dirty="0" err="1"/>
              <a:t>Łódź</a:t>
            </a:r>
            <a:r>
              <a:rPr lang="it-IT" sz="2400" dirty="0"/>
              <a:t>, nella Polonia occupata dalla Germania, era il secondo più grande dopo quello di Varsavia, destinato a ebrei e zingari</a:t>
            </a:r>
            <a:r>
              <a:rPr lang="it-IT" sz="2400" dirty="0" smtClean="0"/>
              <a:t>.</a:t>
            </a:r>
            <a:endParaRPr lang="it-IT" sz="2400" dirty="0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xmlns="" id="{69F1744A-CA11-44DA-AE09-C24B436C1B4F}"/>
              </a:ext>
            </a:extLst>
          </p:cNvPr>
          <p:cNvSpPr txBox="1">
            <a:spLocks/>
          </p:cNvSpPr>
          <p:nvPr/>
        </p:nvSpPr>
        <p:spPr>
          <a:xfrm>
            <a:off x="7042979" y="239593"/>
            <a:ext cx="352036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/>
              <a:t>L’arte e la shoah</a:t>
            </a:r>
            <a:endParaRPr lang="it-IT" dirty="0"/>
          </a:p>
        </p:txBody>
      </p:sp>
      <p:sp>
        <p:nvSpPr>
          <p:cNvPr id="13" name="Rettangolo 12"/>
          <p:cNvSpPr/>
          <p:nvPr/>
        </p:nvSpPr>
        <p:spPr bwMode="black">
          <a:xfrm>
            <a:off x="671094" y="142875"/>
            <a:ext cx="4333613" cy="5810250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99" y="335213"/>
            <a:ext cx="3881068" cy="542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4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895704" y="0"/>
            <a:ext cx="6295994" cy="6858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6091570" y="1194120"/>
            <a:ext cx="590426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hlinkClick r:id="rId5" action="ppaction://hlinksldjump"/>
              </a:rPr>
              <a:t>Carol </a:t>
            </a:r>
            <a:r>
              <a:rPr lang="it-IT" sz="2400" dirty="0" err="1">
                <a:hlinkClick r:id="rId5" action="ppaction://hlinksldjump"/>
              </a:rPr>
              <a:t>Deutsch</a:t>
            </a:r>
            <a:r>
              <a:rPr lang="it-IT" sz="2400" dirty="0">
                <a:hlinkClick r:id="rId5" action="ppaction://hlinksldjump"/>
              </a:rPr>
              <a:t> </a:t>
            </a:r>
            <a:r>
              <a:rPr lang="it-IT" sz="2400" dirty="0"/>
              <a:t>è </a:t>
            </a:r>
            <a:r>
              <a:rPr lang="it-IT" sz="2400" dirty="0" smtClean="0"/>
              <a:t>stato un pittore belga </a:t>
            </a:r>
            <a:r>
              <a:rPr lang="it-IT" sz="2400" dirty="0"/>
              <a:t>di religione </a:t>
            </a:r>
            <a:r>
              <a:rPr lang="it-IT" sz="2400" dirty="0" smtClean="0"/>
              <a:t>ebraica.</a:t>
            </a:r>
            <a:endParaRPr lang="it-IT" sz="2400" dirty="0"/>
          </a:p>
          <a:p>
            <a:r>
              <a:rPr lang="it-IT" sz="2400" dirty="0"/>
              <a:t>Durante la seconda guerra mondiale ha realizzato molte opere che celebrano la sua cultura ebraica con lo scopo di regalarle a sua figlia.</a:t>
            </a:r>
          </a:p>
          <a:p>
            <a:r>
              <a:rPr lang="it-IT" sz="2400" dirty="0"/>
              <a:t>Questa </a:t>
            </a:r>
            <a:r>
              <a:rPr lang="it-IT" sz="2400" dirty="0" smtClean="0"/>
              <a:t>opera si </a:t>
            </a:r>
            <a:r>
              <a:rPr lang="it-IT" sz="2400" dirty="0"/>
              <a:t>intitola </a:t>
            </a:r>
            <a:r>
              <a:rPr lang="it-IT" sz="2400" dirty="0" smtClean="0"/>
              <a:t>«E </a:t>
            </a:r>
            <a:r>
              <a:rPr lang="it-IT" sz="2400" dirty="0"/>
              <a:t>il settimo giorno si </a:t>
            </a:r>
            <a:r>
              <a:rPr lang="it-IT" sz="2400" dirty="0" smtClean="0"/>
              <a:t>riposò</a:t>
            </a:r>
            <a:r>
              <a:rPr lang="it-IT" sz="2400" i="1" dirty="0" smtClean="0"/>
              <a:t>». R</a:t>
            </a:r>
            <a:r>
              <a:rPr lang="it-IT" sz="2400" dirty="0" smtClean="0"/>
              <a:t>affigura </a:t>
            </a:r>
            <a:r>
              <a:rPr lang="it-IT" sz="2400" dirty="0"/>
              <a:t>il settimo giorno della </a:t>
            </a:r>
            <a:r>
              <a:rPr lang="it-IT" sz="2400" dirty="0" smtClean="0"/>
              <a:t>creazione, quando Dio ha terminato tutto il suo lavoro, e </a:t>
            </a:r>
            <a:r>
              <a:rPr lang="it-IT" sz="2400" dirty="0"/>
              <a:t>celebra uno dei principi fondamentali dell’ebraismo: osservare la santità del sabato, il giorno del riposo. </a:t>
            </a:r>
            <a:r>
              <a:rPr lang="it-IT" sz="2400" dirty="0" smtClean="0"/>
              <a:t>Sui cerchi e sulla Stella di David ci sono </a:t>
            </a:r>
            <a:r>
              <a:rPr lang="it-IT" sz="2400" dirty="0"/>
              <a:t>scritte in tre lingue: ebraico, inglese e francese.</a:t>
            </a:r>
            <a:br>
              <a:rPr lang="it-IT" sz="2400" dirty="0"/>
            </a:br>
            <a:endParaRPr lang="it-IT" sz="2400" dirty="0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xmlns="" id="{69F1744A-CA11-44DA-AE09-C24B436C1B4F}"/>
              </a:ext>
            </a:extLst>
          </p:cNvPr>
          <p:cNvSpPr txBox="1">
            <a:spLocks/>
          </p:cNvSpPr>
          <p:nvPr/>
        </p:nvSpPr>
        <p:spPr>
          <a:xfrm>
            <a:off x="7042979" y="239593"/>
            <a:ext cx="352036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/>
              <a:t>L’arte e la shoah</a:t>
            </a:r>
            <a:endParaRPr lang="it-IT" dirty="0"/>
          </a:p>
        </p:txBody>
      </p:sp>
      <p:sp>
        <p:nvSpPr>
          <p:cNvPr id="13" name="Rettangolo 12"/>
          <p:cNvSpPr/>
          <p:nvPr/>
        </p:nvSpPr>
        <p:spPr bwMode="black">
          <a:xfrm>
            <a:off x="671094" y="142875"/>
            <a:ext cx="4333613" cy="5810250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16" y="239593"/>
            <a:ext cx="4117941" cy="556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9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ttangolo 71">
            <a:extLst>
              <a:ext uri="{FF2B5EF4-FFF2-40B4-BE49-F238E27FC236}">
                <a16:creationId xmlns:a16="http://schemas.microsoft.com/office/drawing/2014/main" xmlns="" id="{1CE580D1-F917-4567-AFB4-99AA9B52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Immagine 73">
            <a:extLst>
              <a:ext uri="{FF2B5EF4-FFF2-40B4-BE49-F238E27FC236}">
                <a16:creationId xmlns:a16="http://schemas.microsoft.com/office/drawing/2014/main" xmlns="" id="{1F5620B8-A2D8-4568-B566-F0453A0D9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6" name="Connettore diritto 75">
            <a:extLst>
              <a:ext uri="{FF2B5EF4-FFF2-40B4-BE49-F238E27FC236}">
                <a16:creationId xmlns:a16="http://schemas.microsoft.com/office/drawing/2014/main" xmlns="" id="{1C7D2BA4-4B7A-4596-8BCC-5CF715423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diritto 77">
            <a:extLst>
              <a:ext uri="{FF2B5EF4-FFF2-40B4-BE49-F238E27FC236}">
                <a16:creationId xmlns:a16="http://schemas.microsoft.com/office/drawing/2014/main" xmlns="" id="{C9D4B225-18E9-4C5B-94D8-2ABE6D161E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ttangolo 79">
            <a:extLst>
              <a:ext uri="{FF2B5EF4-FFF2-40B4-BE49-F238E27FC236}">
                <a16:creationId xmlns:a16="http://schemas.microsoft.com/office/drawing/2014/main" xmlns="" id="{5BB14454-D00C-4958-BB39-F5F9F3ACD4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90" name="Immagine 89">
            <a:extLst>
              <a:ext uri="{FF2B5EF4-FFF2-40B4-BE49-F238E27FC236}">
                <a16:creationId xmlns:a16="http://schemas.microsoft.com/office/drawing/2014/main" xmlns="" id="{3635D2BC-4EDA-4A3E-83BF-035608099B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2" name="Connettore diritto 91">
            <a:extLst>
              <a:ext uri="{FF2B5EF4-FFF2-40B4-BE49-F238E27FC236}">
                <a16:creationId xmlns:a16="http://schemas.microsoft.com/office/drawing/2014/main" xmlns="" id="{A3C86EB9-7FA9-42F7-B348-A7FD17436A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566606" y="926118"/>
            <a:ext cx="112079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Carol </a:t>
            </a:r>
            <a:r>
              <a:rPr lang="it-IT" sz="2000" dirty="0" err="1" smtClean="0"/>
              <a:t>Deutsch</a:t>
            </a:r>
            <a:r>
              <a:rPr lang="it-IT" sz="2000" dirty="0" smtClean="0"/>
              <a:t> nacque ad Anversa, in Belgio, nel 1894 e morì nel 1944 nel campo </a:t>
            </a:r>
            <a:r>
              <a:rPr lang="it-IT" sz="2000" dirty="0"/>
              <a:t>di </a:t>
            </a:r>
            <a:r>
              <a:rPr lang="it-IT" sz="2000" dirty="0" smtClean="0"/>
              <a:t>Buchenwald. </a:t>
            </a:r>
          </a:p>
          <a:p>
            <a:r>
              <a:rPr lang="it-IT" sz="2000" dirty="0" smtClean="0"/>
              <a:t>Durante </a:t>
            </a:r>
            <a:r>
              <a:rPr lang="it-IT" sz="2000" dirty="0"/>
              <a:t>il quinquennio 1930-1935, </a:t>
            </a:r>
            <a:r>
              <a:rPr lang="it-IT" sz="2000" dirty="0" err="1"/>
              <a:t>Deutsch</a:t>
            </a:r>
            <a:r>
              <a:rPr lang="it-IT" sz="2000" dirty="0"/>
              <a:t> fu presidente della Comunità ebraica di Ostenda. </a:t>
            </a:r>
            <a:endParaRPr lang="it-IT" sz="2000" dirty="0" smtClean="0"/>
          </a:p>
          <a:p>
            <a:r>
              <a:rPr lang="it-IT" sz="2000" dirty="0" smtClean="0"/>
              <a:t>Nel </a:t>
            </a:r>
            <a:r>
              <a:rPr lang="it-IT" sz="2000" dirty="0"/>
              <a:t>1934 incontrò Felicia (</a:t>
            </a:r>
            <a:r>
              <a:rPr lang="it-IT" sz="2000" dirty="0" err="1"/>
              <a:t>Fela</a:t>
            </a:r>
            <a:r>
              <a:rPr lang="it-IT" sz="2000" dirty="0"/>
              <a:t>) </a:t>
            </a:r>
            <a:r>
              <a:rPr lang="it-IT" sz="2000" dirty="0" err="1"/>
              <a:t>Bronsztajn</a:t>
            </a:r>
            <a:r>
              <a:rPr lang="it-IT" sz="2000" dirty="0"/>
              <a:t>, una rifugiata ebrea proveniente dalla Polonia, e i due si innamorarono. </a:t>
            </a:r>
            <a:endParaRPr lang="it-IT" sz="2000" dirty="0" smtClean="0"/>
          </a:p>
          <a:p>
            <a:r>
              <a:rPr lang="it-IT" sz="2000" dirty="0" smtClean="0"/>
              <a:t>Nel 1935 </a:t>
            </a:r>
            <a:r>
              <a:rPr lang="it-IT" sz="2000" dirty="0"/>
              <a:t>egli compì un viaggio di un anno in Terra d’Israele, nel corso del quale si dedicò a dipingere paesaggi, e al suo ritorno sposò </a:t>
            </a:r>
            <a:r>
              <a:rPr lang="it-IT" sz="2000" dirty="0" err="1"/>
              <a:t>Fela</a:t>
            </a:r>
            <a:r>
              <a:rPr lang="it-IT" sz="2000" dirty="0"/>
              <a:t>. </a:t>
            </a:r>
            <a:endParaRPr lang="it-IT" sz="2000" dirty="0" smtClean="0"/>
          </a:p>
          <a:p>
            <a:r>
              <a:rPr lang="it-IT" sz="2000" dirty="0" smtClean="0"/>
              <a:t>Tra </a:t>
            </a:r>
            <a:r>
              <a:rPr lang="it-IT" sz="2000" dirty="0"/>
              <a:t>il 1942 e il </a:t>
            </a:r>
            <a:r>
              <a:rPr lang="it-IT" sz="2000" dirty="0" smtClean="0"/>
              <a:t>1943 </a:t>
            </a:r>
            <a:r>
              <a:rPr lang="it-IT" sz="2000" dirty="0"/>
              <a:t>la coppia si nascose in una zona rurale vicino a Bruxelles, ma nel settembre del 1943 vennero denunciati, arrestati e deportati nel campo di sterminio di Auschwitz. </a:t>
            </a:r>
            <a:endParaRPr lang="it-IT" sz="2000" dirty="0" smtClean="0"/>
          </a:p>
          <a:p>
            <a:r>
              <a:rPr lang="it-IT" sz="2000" dirty="0" err="1" smtClean="0"/>
              <a:t>Fela</a:t>
            </a:r>
            <a:r>
              <a:rPr lang="it-IT" sz="2000" dirty="0" smtClean="0"/>
              <a:t> </a:t>
            </a:r>
            <a:r>
              <a:rPr lang="it-IT" sz="2000" dirty="0"/>
              <a:t>vi fu assassinata; </a:t>
            </a:r>
            <a:r>
              <a:rPr lang="it-IT" sz="2000" dirty="0" err="1"/>
              <a:t>Deutsch</a:t>
            </a:r>
            <a:r>
              <a:rPr lang="it-IT" sz="2000" dirty="0"/>
              <a:t> venne deportato nel campo di concentramento di </a:t>
            </a:r>
            <a:r>
              <a:rPr lang="it-IT" sz="2000" dirty="0" err="1"/>
              <a:t>Sachsenhausen</a:t>
            </a:r>
            <a:r>
              <a:rPr lang="it-IT" sz="2000" dirty="0"/>
              <a:t> e, con una marcia della morte, giunse al campo di concentramento di Buchenwald, in cui morì. </a:t>
            </a:r>
            <a:endParaRPr lang="it-IT" sz="2000" dirty="0" smtClean="0"/>
          </a:p>
          <a:p>
            <a:r>
              <a:rPr lang="it-IT" sz="2000" dirty="0" smtClean="0"/>
              <a:t>La </a:t>
            </a:r>
            <a:r>
              <a:rPr lang="it-IT" sz="2000" dirty="0"/>
              <a:t>loro figlia Ingrid venne nascosta con la nonna in casa di una famiglia cattolica nel sud del Belgio. Entrambe sono sopravvissute.</a:t>
            </a:r>
            <a:r>
              <a:rPr lang="it-IT" sz="2000" dirty="0"/>
              <a:t> </a:t>
            </a:r>
            <a:br>
              <a:rPr lang="it-IT" sz="2000" dirty="0"/>
            </a:br>
            <a:endParaRPr lang="it-IT" sz="2000" dirty="0" smtClean="0"/>
          </a:p>
          <a:p>
            <a:r>
              <a:rPr lang="it-IT" sz="2000" dirty="0" smtClean="0">
                <a:hlinkClick r:id="rId4" action="ppaction://hlinksldjump"/>
              </a:rPr>
              <a:t>&lt; Indietro</a:t>
            </a:r>
            <a:endParaRPr lang="it-IT" sz="2000" dirty="0" smtClean="0"/>
          </a:p>
        </p:txBody>
      </p:sp>
    </p:spTree>
    <p:extLst>
      <p:ext uri="{BB962C8B-B14F-4D97-AF65-F5344CB8AC3E}">
        <p14:creationId xmlns:p14="http://schemas.microsoft.com/office/powerpoint/2010/main" val="217406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di cornici vuote su una parete">
            <a:extLst>
              <a:ext uri="{FF2B5EF4-FFF2-40B4-BE49-F238E27FC236}">
                <a16:creationId xmlns:a16="http://schemas.microsoft.com/office/drawing/2014/main" xmlns="" id="{74B1416E-E144-4B0E-9CB1-2137FB57B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7" t="9815" r="8304" b="13286"/>
          <a:stretch/>
        </p:blipFill>
        <p:spPr>
          <a:xfrm flipV="1">
            <a:off x="2" y="10"/>
            <a:ext cx="12191695" cy="685799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79268" y="1811383"/>
            <a:ext cx="27606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Che cosa hai provato ascoltando le parole di Sami </a:t>
            </a:r>
            <a:r>
              <a:rPr lang="it-IT" sz="2800" dirty="0" err="1" smtClean="0"/>
              <a:t>Modiano</a:t>
            </a:r>
            <a:r>
              <a:rPr lang="it-IT" sz="2800" dirty="0" smtClean="0"/>
              <a:t>?</a:t>
            </a:r>
          </a:p>
        </p:txBody>
      </p:sp>
      <p:sp>
        <p:nvSpPr>
          <p:cNvPr id="3" name="Rettangolo 2"/>
          <p:cNvSpPr/>
          <p:nvPr/>
        </p:nvSpPr>
        <p:spPr>
          <a:xfrm>
            <a:off x="269965" y="139337"/>
            <a:ext cx="7907383" cy="96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61554" y="243840"/>
            <a:ext cx="75067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4000" dirty="0" smtClean="0"/>
              <a:t>E ora tocca a te!</a:t>
            </a:r>
            <a:endParaRPr lang="it-IT" sz="40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055173" y="1735225"/>
            <a:ext cx="27606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Quale quadro ti ha colpito di più e per quale motivo?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9344145" y="211497"/>
            <a:ext cx="2760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ym typeface="Wingdings 2" panose="05020102010507070707" pitchFamily="18" charset="2"/>
              </a:rPr>
              <a:t></a:t>
            </a:r>
            <a:r>
              <a:rPr lang="it-IT" sz="2800" dirty="0" smtClean="0"/>
              <a:t>Prendi la scheda e colora.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8753" y="1596584"/>
            <a:ext cx="3521121" cy="462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2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ttangolo 79">
            <a:extLst>
              <a:ext uri="{FF2B5EF4-FFF2-40B4-BE49-F238E27FC236}">
                <a16:creationId xmlns:a16="http://schemas.microsoft.com/office/drawing/2014/main" xmlns="" id="{1CE580D1-F917-4567-AFB4-99AA9B52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2" name="Immagine 81">
            <a:extLst>
              <a:ext uri="{FF2B5EF4-FFF2-40B4-BE49-F238E27FC236}">
                <a16:creationId xmlns:a16="http://schemas.microsoft.com/office/drawing/2014/main" xmlns="" id="{1F5620B8-A2D8-4568-B566-F0453A0D9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4" name="Connettore diritto 83">
            <a:extLst>
              <a:ext uri="{FF2B5EF4-FFF2-40B4-BE49-F238E27FC236}">
                <a16:creationId xmlns:a16="http://schemas.microsoft.com/office/drawing/2014/main" xmlns="" id="{1C7D2BA4-4B7A-4596-8BCC-5CF715423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ttore diritto 85">
            <a:extLst>
              <a:ext uri="{FF2B5EF4-FFF2-40B4-BE49-F238E27FC236}">
                <a16:creationId xmlns:a16="http://schemas.microsoft.com/office/drawing/2014/main" xmlns="" id="{4977F1E1-2B6F-4BB6-899F-67D8764D83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8" name="Rettangolo 87">
            <a:extLst>
              <a:ext uri="{FF2B5EF4-FFF2-40B4-BE49-F238E27FC236}">
                <a16:creationId xmlns:a16="http://schemas.microsoft.com/office/drawing/2014/main" xmlns="" id="{6A0FFA78-985C-4F50-B21A-77045C7DF6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734342C-2173-4B23-9C3C-2950C6A3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511" y="3236470"/>
            <a:ext cx="6832500" cy="1252601"/>
          </a:xfr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it-IT" sz="4100" dirty="0" smtClean="0">
                <a:solidFill>
                  <a:srgbClr val="FFFFFE"/>
                </a:solidFill>
              </a:rPr>
              <a:t>PER NON DIMENTICARE</a:t>
            </a:r>
            <a:endParaRPr lang="it-IT" sz="4100" dirty="0">
              <a:solidFill>
                <a:srgbClr val="FFFFFE"/>
              </a:solidFill>
            </a:endParaRPr>
          </a:p>
        </p:txBody>
      </p:sp>
      <p:cxnSp>
        <p:nvCxnSpPr>
          <p:cNvPr id="90" name="Connettore diritto 89">
            <a:extLst>
              <a:ext uri="{FF2B5EF4-FFF2-40B4-BE49-F238E27FC236}">
                <a16:creationId xmlns:a16="http://schemas.microsoft.com/office/drawing/2014/main" xmlns="" id="{65409EC7-69B1-45CC-8FB7-1964C1AB6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65509" y="4666480"/>
            <a:ext cx="683249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4293326" y="1454331"/>
            <a:ext cx="6966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/>
              <a:t>27 Gennaio 2023</a:t>
            </a:r>
          </a:p>
          <a:p>
            <a:r>
              <a:rPr lang="it-IT" sz="3600" dirty="0" smtClean="0"/>
              <a:t>anche quest’anno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17983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tangolo 44">
            <a:extLst>
              <a:ext uri="{FF2B5EF4-FFF2-40B4-BE49-F238E27FC236}">
                <a16:creationId xmlns:a16="http://schemas.microsoft.com/office/drawing/2014/main" xmlns="" id="{E724B9E8-02C8-4B2E-8770-A00A67760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xmlns="" id="{7B8AE548-0BFA-4792-9962-3375923C76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xmlns="" id="{67639EF4-FA83-4D85-90FE-B831AF283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xmlns="" id="{77F5183C-A26A-4229-984A-7FCEB7EE2D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ttangolo 52">
            <a:extLst>
              <a:ext uri="{FF2B5EF4-FFF2-40B4-BE49-F238E27FC236}">
                <a16:creationId xmlns:a16="http://schemas.microsoft.com/office/drawing/2014/main" xmlns="" id="{35501695-D7FD-432D-AE9A-6A266331B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xmlns="" id="{25B6D770-CDC7-4A13-AD18-72AC72FC86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1014560"/>
            <a:ext cx="2890346" cy="82109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it-IT" dirty="0" smtClean="0"/>
              <a:t>CHE </a:t>
            </a:r>
            <a:r>
              <a:rPr lang="it-IT" dirty="0" err="1" smtClean="0"/>
              <a:t>COS’è</a:t>
            </a:r>
            <a:r>
              <a:rPr lang="it-IT" dirty="0" smtClean="0"/>
              <a:t> LA SHOAH</a:t>
            </a:r>
            <a:endParaRPr lang="it-IT" dirty="0"/>
          </a:p>
        </p:txBody>
      </p:sp>
      <p:grpSp>
        <p:nvGrpSpPr>
          <p:cNvPr id="59" name="Gruppo 58">
            <a:extLst>
              <a:ext uri="{FF2B5EF4-FFF2-40B4-BE49-F238E27FC236}">
                <a16:creationId xmlns:a16="http://schemas.microsoft.com/office/drawing/2014/main" xmlns="" id="{DB9FB08E-2EF9-40D3-8108-A537D24136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xmlns="" id="{9B20C890-1633-477A-9E9A-CDF73E9D0A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xmlns="" id="{4EB4D734-DD7E-44DF-B573-33D82BEA79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</p:grpSp>
      <p:sp>
        <p:nvSpPr>
          <p:cNvPr id="63" name="Rettangolo 62">
            <a:extLst>
              <a:ext uri="{FF2B5EF4-FFF2-40B4-BE49-F238E27FC236}">
                <a16:creationId xmlns:a16="http://schemas.microsoft.com/office/drawing/2014/main" xmlns="" id="{CEC07C7E-F170-4240-91B9-54A1151E32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65" name="Immagine 64">
            <a:extLst>
              <a:ext uri="{FF2B5EF4-FFF2-40B4-BE49-F238E27FC236}">
                <a16:creationId xmlns:a16="http://schemas.microsoft.com/office/drawing/2014/main" xmlns="" id="{CA411B73-A3AF-4112-BD03-A802BE71E7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Connettore diritto 66">
            <a:extLst>
              <a:ext uri="{FF2B5EF4-FFF2-40B4-BE49-F238E27FC236}">
                <a16:creationId xmlns:a16="http://schemas.microsoft.com/office/drawing/2014/main" xmlns="" id="{61302B36-F42E-49AB-A724-F90B87DF0A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8643890" y="2107474"/>
            <a:ext cx="319976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Shoah si può tradurre con la parola OLOCAUSTO.</a:t>
            </a:r>
          </a:p>
          <a:p>
            <a:r>
              <a:rPr lang="it-IT" sz="2000" dirty="0" smtClean="0"/>
              <a:t>L’olocausto è stato lo sterminio di tutte le persone che le autorità della Germania nazista e dei loro alleati consideravano «indesiderabili»; tra queste persone, in particolare, i nazisti uccisero circa 6 milioni di Ebrei.</a:t>
            </a:r>
          </a:p>
        </p:txBody>
      </p:sp>
      <p:pic>
        <p:nvPicPr>
          <p:cNvPr id="1026" name="Picture 2" descr="L'identità ebraica dopo la Shoah - Il Sole 24 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15" y="1310805"/>
            <a:ext cx="6576439" cy="345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62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tangolo 44">
            <a:extLst>
              <a:ext uri="{FF2B5EF4-FFF2-40B4-BE49-F238E27FC236}">
                <a16:creationId xmlns:a16="http://schemas.microsoft.com/office/drawing/2014/main" xmlns="" id="{E724B9E8-02C8-4B2E-8770-A00A67760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xmlns="" id="{7B8AE548-0BFA-4792-9962-3375923C76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xmlns="" id="{67639EF4-FA83-4D85-90FE-B831AF283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xmlns="" id="{77F5183C-A26A-4229-984A-7FCEB7EE2D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ttangolo 52">
            <a:extLst>
              <a:ext uri="{FF2B5EF4-FFF2-40B4-BE49-F238E27FC236}">
                <a16:creationId xmlns:a16="http://schemas.microsoft.com/office/drawing/2014/main" xmlns="" id="{35501695-D7FD-432D-AE9A-6A266331B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400" dirty="0"/>
          </a:p>
        </p:txBody>
      </p: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xmlns="" id="{25B6D770-CDC7-4A13-AD18-72AC72FC86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433494"/>
            <a:ext cx="2890346" cy="82109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rtl="0"/>
            <a:r>
              <a:rPr lang="it-IT" sz="2400" dirty="0" smtClean="0"/>
              <a:t>La testimonianza di Sami </a:t>
            </a:r>
            <a:r>
              <a:rPr lang="it-IT" sz="2400" dirty="0" err="1" smtClean="0"/>
              <a:t>Modiano</a:t>
            </a:r>
            <a:endParaRPr lang="it-IT" sz="2400" dirty="0"/>
          </a:p>
        </p:txBody>
      </p:sp>
      <p:grpSp>
        <p:nvGrpSpPr>
          <p:cNvPr id="59" name="Gruppo 58">
            <a:extLst>
              <a:ext uri="{FF2B5EF4-FFF2-40B4-BE49-F238E27FC236}">
                <a16:creationId xmlns:a16="http://schemas.microsoft.com/office/drawing/2014/main" xmlns="" id="{DB9FB08E-2EF9-40D3-8108-A537D24136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xmlns="" id="{9B20C890-1633-477A-9E9A-CDF73E9D0A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xmlns="" id="{4EB4D734-DD7E-44DF-B573-33D82BEA79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</p:grpSp>
      <p:sp>
        <p:nvSpPr>
          <p:cNvPr id="63" name="Rettangolo 62">
            <a:extLst>
              <a:ext uri="{FF2B5EF4-FFF2-40B4-BE49-F238E27FC236}">
                <a16:creationId xmlns:a16="http://schemas.microsoft.com/office/drawing/2014/main" xmlns="" id="{CEC07C7E-F170-4240-91B9-54A1151E32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65" name="Immagine 64">
            <a:extLst>
              <a:ext uri="{FF2B5EF4-FFF2-40B4-BE49-F238E27FC236}">
                <a16:creationId xmlns:a16="http://schemas.microsoft.com/office/drawing/2014/main" xmlns="" id="{CA411B73-A3AF-4112-BD03-A802BE71E7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Connettore diritto 66">
            <a:extLst>
              <a:ext uri="{FF2B5EF4-FFF2-40B4-BE49-F238E27FC236}">
                <a16:creationId xmlns:a16="http://schemas.microsoft.com/office/drawing/2014/main" xmlns="" id="{61302B36-F42E-49AB-A724-F90B87DF0A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8354553" y="1847088"/>
            <a:ext cx="37329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Sami </a:t>
            </a:r>
            <a:r>
              <a:rPr lang="it-IT" sz="2000" dirty="0" err="1" smtClean="0"/>
              <a:t>Modiano</a:t>
            </a:r>
            <a:r>
              <a:rPr lang="it-IT" sz="2000" dirty="0" smtClean="0"/>
              <a:t> è un sopravvissuto al campo di sterminio di Auschwitz-Birkenau.</a:t>
            </a:r>
          </a:p>
          <a:p>
            <a:r>
              <a:rPr lang="it-IT" sz="2000" dirty="0" smtClean="0"/>
              <a:t>Quando faceva la terza elementare venne espulso dalla sua scuola perché era ebreo; a 13 anni venne portato nel campo </a:t>
            </a:r>
            <a:r>
              <a:rPr lang="it-IT" sz="2000" dirty="0"/>
              <a:t>di </a:t>
            </a:r>
            <a:r>
              <a:rPr lang="it-IT" sz="2000" dirty="0" smtClean="0"/>
              <a:t>sterminio di Auschwitz-Birkenau</a:t>
            </a:r>
            <a:r>
              <a:rPr lang="it-IT" sz="2000" dirty="0"/>
              <a:t>.</a:t>
            </a:r>
            <a:endParaRPr lang="it-IT" sz="2000" dirty="0" smtClean="0"/>
          </a:p>
          <a:p>
            <a:r>
              <a:rPr lang="it-IT" sz="2000" dirty="0"/>
              <a:t>Dei 776 bambini ebrei italiani di età inferiore ai 14 anni che furono deportati nei campi di </a:t>
            </a:r>
            <a:r>
              <a:rPr lang="it-IT" sz="2000" dirty="0" smtClean="0"/>
              <a:t>sterminio, </a:t>
            </a:r>
            <a:r>
              <a:rPr lang="it-IT" sz="2000" dirty="0"/>
              <a:t>Sami è tra i soli 25 sopravvissuti.</a:t>
            </a:r>
            <a:endParaRPr lang="it-IT" sz="2000" dirty="0" smtClean="0"/>
          </a:p>
        </p:txBody>
      </p:sp>
      <p:pic>
        <p:nvPicPr>
          <p:cNvPr id="2050" name="Picture 2" descr="Giornata della Memoria, Sami Modiano e l'arrivo a Birkenau: &quot;Le botte a mio  padre, la rasatura, il pigiama a righe, il tatuaggio: ero B7456&quot; - Il Fatto  Quotidia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10" y="1326846"/>
            <a:ext cx="6572250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41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tangolo 44">
            <a:extLst>
              <a:ext uri="{FF2B5EF4-FFF2-40B4-BE49-F238E27FC236}">
                <a16:creationId xmlns:a16="http://schemas.microsoft.com/office/drawing/2014/main" xmlns="" id="{E724B9E8-02C8-4B2E-8770-A00A67760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xmlns="" id="{7B8AE548-0BFA-4792-9962-3375923C76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xmlns="" id="{67639EF4-FA83-4D85-90FE-B831AF283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xmlns="" id="{77F5183C-A26A-4229-984A-7FCEB7EE2D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ttangolo 52">
            <a:extLst>
              <a:ext uri="{FF2B5EF4-FFF2-40B4-BE49-F238E27FC236}">
                <a16:creationId xmlns:a16="http://schemas.microsoft.com/office/drawing/2014/main" xmlns="" id="{35501695-D7FD-432D-AE9A-6A266331B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400" dirty="0"/>
          </a:p>
        </p:txBody>
      </p: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xmlns="" id="{25B6D770-CDC7-4A13-AD18-72AC72FC86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433494"/>
            <a:ext cx="2890346" cy="82109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rtl="0"/>
            <a:r>
              <a:rPr lang="it-IT" sz="2400" dirty="0" smtClean="0"/>
              <a:t>La testimonianza di Sami </a:t>
            </a:r>
            <a:r>
              <a:rPr lang="it-IT" sz="2400" dirty="0" err="1" smtClean="0"/>
              <a:t>Modiano</a:t>
            </a:r>
            <a:endParaRPr lang="it-IT" sz="2400" dirty="0"/>
          </a:p>
        </p:txBody>
      </p:sp>
      <p:grpSp>
        <p:nvGrpSpPr>
          <p:cNvPr id="59" name="Gruppo 58">
            <a:extLst>
              <a:ext uri="{FF2B5EF4-FFF2-40B4-BE49-F238E27FC236}">
                <a16:creationId xmlns:a16="http://schemas.microsoft.com/office/drawing/2014/main" xmlns="" id="{DB9FB08E-2EF9-40D3-8108-A537D24136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xmlns="" id="{9B20C890-1633-477A-9E9A-CDF73E9D0A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xmlns="" id="{4EB4D734-DD7E-44DF-B573-33D82BEA79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</p:grpSp>
      <p:sp>
        <p:nvSpPr>
          <p:cNvPr id="63" name="Rettangolo 62">
            <a:extLst>
              <a:ext uri="{FF2B5EF4-FFF2-40B4-BE49-F238E27FC236}">
                <a16:creationId xmlns:a16="http://schemas.microsoft.com/office/drawing/2014/main" xmlns="" id="{CEC07C7E-F170-4240-91B9-54A1151E32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65" name="Immagine 64">
            <a:extLst>
              <a:ext uri="{FF2B5EF4-FFF2-40B4-BE49-F238E27FC236}">
                <a16:creationId xmlns:a16="http://schemas.microsoft.com/office/drawing/2014/main" xmlns="" id="{CA411B73-A3AF-4112-BD03-A802BE71E7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Connettore diritto 66">
            <a:extLst>
              <a:ext uri="{FF2B5EF4-FFF2-40B4-BE49-F238E27FC236}">
                <a16:creationId xmlns:a16="http://schemas.microsoft.com/office/drawing/2014/main" xmlns="" id="{61302B36-F42E-49AB-A724-F90B87DF0A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8354553" y="1847088"/>
            <a:ext cx="37329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Ora ha quasi 94 anni e continua a dedicare parte della sua vita a raccontare ai giovani l’orrore della SHOAH, affinché essi siano pronti a lottare per non far accadere più niente del genere.</a:t>
            </a:r>
          </a:p>
          <a:p>
            <a:r>
              <a:rPr lang="it-IT" sz="2000" dirty="0" smtClean="0"/>
              <a:t>Ascoltiamo cosa disse nel 2020 ad un gruppo di giovanissimi studenti con lui in visita ad Aushwitz.</a:t>
            </a:r>
          </a:p>
        </p:txBody>
      </p:sp>
      <p:pic>
        <p:nvPicPr>
          <p:cNvPr id="3" name="sami-modiano-20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194" y="1003810"/>
            <a:ext cx="6592559" cy="3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1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ttangolo 71">
            <a:extLst>
              <a:ext uri="{FF2B5EF4-FFF2-40B4-BE49-F238E27FC236}">
                <a16:creationId xmlns:a16="http://schemas.microsoft.com/office/drawing/2014/main" xmlns="" id="{1CE580D1-F917-4567-AFB4-99AA9B52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Immagine 73">
            <a:extLst>
              <a:ext uri="{FF2B5EF4-FFF2-40B4-BE49-F238E27FC236}">
                <a16:creationId xmlns:a16="http://schemas.microsoft.com/office/drawing/2014/main" xmlns="" id="{1F5620B8-A2D8-4568-B566-F0453A0D9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6" name="Connettore diritto 75">
            <a:extLst>
              <a:ext uri="{FF2B5EF4-FFF2-40B4-BE49-F238E27FC236}">
                <a16:creationId xmlns:a16="http://schemas.microsoft.com/office/drawing/2014/main" xmlns="" id="{1C7D2BA4-4B7A-4596-8BCC-5CF715423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diritto 77">
            <a:extLst>
              <a:ext uri="{FF2B5EF4-FFF2-40B4-BE49-F238E27FC236}">
                <a16:creationId xmlns:a16="http://schemas.microsoft.com/office/drawing/2014/main" xmlns="" id="{C9D4B225-18E9-4C5B-94D8-2ABE6D161E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ttangolo 79">
            <a:extLst>
              <a:ext uri="{FF2B5EF4-FFF2-40B4-BE49-F238E27FC236}">
                <a16:creationId xmlns:a16="http://schemas.microsoft.com/office/drawing/2014/main" xmlns="" id="{5BB14454-D00C-4958-BB39-F5F9F3ACD4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cxnSp>
        <p:nvCxnSpPr>
          <p:cNvPr id="82" name="Connettore diritto 81">
            <a:extLst>
              <a:ext uri="{FF2B5EF4-FFF2-40B4-BE49-F238E27FC236}">
                <a16:creationId xmlns:a16="http://schemas.microsoft.com/office/drawing/2014/main" xmlns="" id="{28A657A7-C4E5-425B-98FA-BB817FF7BF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3" name="Titolo 1">
            <a:extLst>
              <a:ext uri="{FF2B5EF4-FFF2-40B4-BE49-F238E27FC236}">
                <a16:creationId xmlns:a16="http://schemas.microsoft.com/office/drawing/2014/main" xmlns="" id="{69F1744A-CA11-44DA-AE09-C24B436C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820" y="823067"/>
            <a:ext cx="3520367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rtl="0"/>
            <a:r>
              <a:rPr lang="it-IT" dirty="0" smtClean="0"/>
              <a:t>L’arte e la shoah</a:t>
            </a:r>
            <a:endParaRPr lang="it-IT" dirty="0"/>
          </a:p>
        </p:txBody>
      </p:sp>
      <p:grpSp>
        <p:nvGrpSpPr>
          <p:cNvPr id="86" name="Gruppo 85">
            <a:extLst>
              <a:ext uri="{FF2B5EF4-FFF2-40B4-BE49-F238E27FC236}">
                <a16:creationId xmlns:a16="http://schemas.microsoft.com/office/drawing/2014/main" xmlns="" id="{2B7C66D2-22E8-4E8F-829B-050BFA7C86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87" name="Rettangolo 86">
              <a:extLst>
                <a:ext uri="{FF2B5EF4-FFF2-40B4-BE49-F238E27FC236}">
                  <a16:creationId xmlns:a16="http://schemas.microsoft.com/office/drawing/2014/main" xmlns="" id="{F0B78D6F-1F61-4DBB-8F5A-934BB850DD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88" name="Rettangolo 87">
              <a:extLst>
                <a:ext uri="{FF2B5EF4-FFF2-40B4-BE49-F238E27FC236}">
                  <a16:creationId xmlns:a16="http://schemas.microsoft.com/office/drawing/2014/main" xmlns="" id="{23EA261D-1F8C-4BE5-8586-3C1CC5CE80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</p:grpSp>
      <p:pic>
        <p:nvPicPr>
          <p:cNvPr id="90" name="Immagine 89">
            <a:extLst>
              <a:ext uri="{FF2B5EF4-FFF2-40B4-BE49-F238E27FC236}">
                <a16:creationId xmlns:a16="http://schemas.microsoft.com/office/drawing/2014/main" xmlns="" id="{3635D2BC-4EDA-4A3E-83BF-035608099B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2" name="Connettore diritto 91">
            <a:extLst>
              <a:ext uri="{FF2B5EF4-FFF2-40B4-BE49-F238E27FC236}">
                <a16:creationId xmlns:a16="http://schemas.microsoft.com/office/drawing/2014/main" xmlns="" id="{A3C86EB9-7FA9-42F7-B348-A7FD17436A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7137820" y="2124891"/>
            <a:ext cx="46535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Molti artisti che hanno vissuto il dramma della persecuzione o della deportazione, </a:t>
            </a:r>
            <a:r>
              <a:rPr lang="it-IT" sz="2000" dirty="0"/>
              <a:t>attraverso le loro </a:t>
            </a:r>
            <a:r>
              <a:rPr lang="it-IT" sz="2000" dirty="0" smtClean="0"/>
              <a:t>opere </a:t>
            </a:r>
            <a:r>
              <a:rPr lang="it-IT" sz="2000" dirty="0"/>
              <a:t>hanno lasciato testimonianza </a:t>
            </a:r>
            <a:r>
              <a:rPr lang="it-IT" sz="2000" dirty="0" smtClean="0"/>
              <a:t>di quegli orrori. </a:t>
            </a:r>
          </a:p>
          <a:p>
            <a:r>
              <a:rPr lang="it-IT" sz="2000" dirty="0"/>
              <a:t>Questo è un </a:t>
            </a:r>
            <a:r>
              <a:rPr lang="it-IT" sz="2000" dirty="0" smtClean="0"/>
              <a:t>acquerello di </a:t>
            </a:r>
            <a:r>
              <a:rPr lang="it-IT" sz="2000" dirty="0"/>
              <a:t>Karl Robert </a:t>
            </a:r>
            <a:r>
              <a:rPr lang="it-IT" sz="2000" dirty="0" err="1"/>
              <a:t>Bodek</a:t>
            </a:r>
            <a:r>
              <a:rPr lang="it-IT" sz="2000" dirty="0"/>
              <a:t> e Kurt Conrad </a:t>
            </a:r>
            <a:r>
              <a:rPr lang="it-IT" sz="2000" dirty="0" err="1" smtClean="0"/>
              <a:t>Löw</a:t>
            </a:r>
            <a:r>
              <a:rPr lang="it-IT" sz="2000" dirty="0" smtClean="0"/>
              <a:t>. Si intitola «Una primavera» </a:t>
            </a:r>
            <a:r>
              <a:rPr lang="it-IT" sz="2000" dirty="0"/>
              <a:t>(</a:t>
            </a:r>
            <a:r>
              <a:rPr lang="it-IT" sz="2000" dirty="0" err="1"/>
              <a:t>One</a:t>
            </a:r>
            <a:r>
              <a:rPr lang="it-IT" sz="2000" dirty="0"/>
              <a:t> Spring), </a:t>
            </a:r>
            <a:r>
              <a:rPr lang="it-IT" sz="2000" dirty="0" smtClean="0"/>
              <a:t>1941.</a:t>
            </a:r>
          </a:p>
          <a:p>
            <a:r>
              <a:rPr lang="it-IT" sz="2000" dirty="0" smtClean="0"/>
              <a:t>I due pittori e amici lo dipinsero insieme mentre erano rinchiusi nel campo di concentramento di </a:t>
            </a:r>
            <a:r>
              <a:rPr lang="it-IT" sz="2000" dirty="0" err="1" smtClean="0"/>
              <a:t>Gurs</a:t>
            </a:r>
            <a:r>
              <a:rPr lang="it-IT" sz="2000" dirty="0" smtClean="0"/>
              <a:t>.</a:t>
            </a:r>
          </a:p>
          <a:p>
            <a:r>
              <a:rPr lang="it-IT" sz="2000" dirty="0" smtClean="0"/>
              <a:t>La farfalla sul filo spinato rappresenta la rinascita, la speranza.</a:t>
            </a:r>
            <a:endParaRPr lang="it-IT" sz="2000" dirty="0"/>
          </a:p>
        </p:txBody>
      </p:sp>
      <p:pic>
        <p:nvPicPr>
          <p:cNvPr id="3074" name="Picture 2" descr="Karl Robert Bodek e Kurt Conrad Löw, Una primavera (One Spring), 19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476" y="850843"/>
            <a:ext cx="3982834" cy="441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68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di cornici vuote su una parete">
            <a:extLst>
              <a:ext uri="{FF2B5EF4-FFF2-40B4-BE49-F238E27FC236}">
                <a16:creationId xmlns:a16="http://schemas.microsoft.com/office/drawing/2014/main" xmlns="" id="{74B1416E-E144-4B0E-9CB1-2137FB57B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7" t="9815" r="8304" b="13286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8307978" y="0"/>
            <a:ext cx="3883720" cy="6858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8508274" y="1776549"/>
            <a:ext cx="350084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Questi sono disegni di Violette </a:t>
            </a:r>
            <a:r>
              <a:rPr lang="it-IT" sz="2000" dirty="0" err="1" smtClean="0"/>
              <a:t>Lecoq</a:t>
            </a:r>
            <a:r>
              <a:rPr lang="it-IT" sz="2000" dirty="0" smtClean="0"/>
              <a:t>.</a:t>
            </a:r>
          </a:p>
          <a:p>
            <a:r>
              <a:rPr lang="it-IT" sz="2000" dirty="0" smtClean="0"/>
              <a:t>Violette </a:t>
            </a:r>
            <a:r>
              <a:rPr lang="it-IT" sz="2000" dirty="0" err="1"/>
              <a:t>Lecoq</a:t>
            </a:r>
            <a:r>
              <a:rPr lang="it-IT" sz="2000" dirty="0"/>
              <a:t> era un'infermiera francese, illustratrice e membro della resistenza durante la seconda guerra mondiale. </a:t>
            </a:r>
            <a:endParaRPr lang="it-IT" sz="2000" dirty="0" smtClean="0"/>
          </a:p>
          <a:p>
            <a:r>
              <a:rPr lang="it-IT" sz="2000" dirty="0" smtClean="0"/>
              <a:t>È </a:t>
            </a:r>
            <a:r>
              <a:rPr lang="it-IT" sz="2000" dirty="0"/>
              <a:t>nota per i suoi disegni dal campo di concentramento di </a:t>
            </a:r>
            <a:r>
              <a:rPr lang="it-IT" sz="2000" dirty="0" err="1"/>
              <a:t>Ravensbrück</a:t>
            </a:r>
            <a:r>
              <a:rPr lang="it-IT" sz="2000" dirty="0"/>
              <a:t>, che furono usati anche come prove </a:t>
            </a:r>
            <a:r>
              <a:rPr lang="it-IT" sz="2000" dirty="0" smtClean="0"/>
              <a:t>nei </a:t>
            </a:r>
            <a:r>
              <a:rPr lang="it-IT" sz="2000" dirty="0"/>
              <a:t>primi processi </a:t>
            </a:r>
            <a:r>
              <a:rPr lang="it-IT" sz="2000" dirty="0" smtClean="0"/>
              <a:t>contro i funzionari di quel campo di concentramento.</a:t>
            </a:r>
            <a:endParaRPr lang="it-IT" sz="2000" dirty="0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xmlns="" id="{69F1744A-CA11-44DA-AE09-C24B436C1B4F}"/>
              </a:ext>
            </a:extLst>
          </p:cNvPr>
          <p:cNvSpPr txBox="1">
            <a:spLocks/>
          </p:cNvSpPr>
          <p:nvPr/>
        </p:nvSpPr>
        <p:spPr>
          <a:xfrm>
            <a:off x="8349265" y="823067"/>
            <a:ext cx="352036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mtClean="0"/>
              <a:t>L’arte e la shoah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94" y="660333"/>
            <a:ext cx="3050654" cy="463236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820" y="660333"/>
            <a:ext cx="2934562" cy="46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tangolo 44">
            <a:extLst>
              <a:ext uri="{FF2B5EF4-FFF2-40B4-BE49-F238E27FC236}">
                <a16:creationId xmlns:a16="http://schemas.microsoft.com/office/drawing/2014/main" xmlns="" id="{E724B9E8-02C8-4B2E-8770-A00A67760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xmlns="" id="{7B8AE548-0BFA-4792-9962-3375923C76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xmlns="" id="{67639EF4-FA83-4D85-90FE-B831AF283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xmlns="" id="{77F5183C-A26A-4229-984A-7FCEB7EE2D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ttangolo 52">
            <a:extLst>
              <a:ext uri="{FF2B5EF4-FFF2-40B4-BE49-F238E27FC236}">
                <a16:creationId xmlns:a16="http://schemas.microsoft.com/office/drawing/2014/main" xmlns="" id="{35501695-D7FD-432D-AE9A-6A266331B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400" dirty="0"/>
          </a:p>
        </p:txBody>
      </p: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xmlns="" id="{25B6D770-CDC7-4A13-AD18-72AC72FC86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9" name="Gruppo 58">
            <a:extLst>
              <a:ext uri="{FF2B5EF4-FFF2-40B4-BE49-F238E27FC236}">
                <a16:creationId xmlns:a16="http://schemas.microsoft.com/office/drawing/2014/main" xmlns="" id="{DB9FB08E-2EF9-40D3-8108-A537D24136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xmlns="" id="{9B20C890-1633-477A-9E9A-CDF73E9D0A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xmlns="" id="{4EB4D734-DD7E-44DF-B573-33D82BEA79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</p:grpSp>
      <p:sp>
        <p:nvSpPr>
          <p:cNvPr id="63" name="Rettangolo 62">
            <a:extLst>
              <a:ext uri="{FF2B5EF4-FFF2-40B4-BE49-F238E27FC236}">
                <a16:creationId xmlns:a16="http://schemas.microsoft.com/office/drawing/2014/main" xmlns="" id="{CEC07C7E-F170-4240-91B9-54A1151E32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65" name="Immagine 64">
            <a:extLst>
              <a:ext uri="{FF2B5EF4-FFF2-40B4-BE49-F238E27FC236}">
                <a16:creationId xmlns:a16="http://schemas.microsoft.com/office/drawing/2014/main" xmlns="" id="{CA411B73-A3AF-4112-BD03-A802BE71E7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Connettore diritto 66">
            <a:extLst>
              <a:ext uri="{FF2B5EF4-FFF2-40B4-BE49-F238E27FC236}">
                <a16:creationId xmlns:a16="http://schemas.microsoft.com/office/drawing/2014/main" xmlns="" id="{61302B36-F42E-49AB-A724-F90B87DF0A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8354553" y="1847088"/>
            <a:ext cx="37329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Questo dipinto si intitola Trionfo della Morte.</a:t>
            </a:r>
          </a:p>
          <a:p>
            <a:r>
              <a:rPr lang="it-IT" sz="2000" dirty="0" smtClean="0"/>
              <a:t>Fu fatto </a:t>
            </a:r>
            <a:r>
              <a:rPr lang="it-IT" sz="2000" dirty="0"/>
              <a:t>da Felix </a:t>
            </a:r>
            <a:r>
              <a:rPr lang="it-IT" sz="2000" dirty="0" err="1" smtClean="0"/>
              <a:t>Nussbaum</a:t>
            </a:r>
            <a:r>
              <a:rPr lang="it-IT" sz="2000" dirty="0" smtClean="0"/>
              <a:t>, un </a:t>
            </a:r>
            <a:r>
              <a:rPr lang="it-IT" sz="2000" dirty="0"/>
              <a:t>pittore tedesco di origine </a:t>
            </a:r>
            <a:r>
              <a:rPr lang="it-IT" sz="2000" dirty="0" smtClean="0"/>
              <a:t>ebraica.</a:t>
            </a:r>
          </a:p>
          <a:p>
            <a:r>
              <a:rPr lang="it-IT" sz="2000" dirty="0" smtClean="0"/>
              <a:t>Egli morì nel campo di sterminio di Aushwitz insieme a sua moglie, </a:t>
            </a:r>
            <a:r>
              <a:rPr lang="it-IT" sz="2000" dirty="0" err="1" smtClean="0"/>
              <a:t>Felka</a:t>
            </a:r>
            <a:r>
              <a:rPr lang="it-IT" sz="2000" dirty="0" smtClean="0"/>
              <a:t> </a:t>
            </a:r>
            <a:r>
              <a:rPr lang="it-IT" sz="2000" dirty="0" err="1" smtClean="0"/>
              <a:t>Platek</a:t>
            </a:r>
            <a:r>
              <a:rPr lang="it-IT" sz="2000" dirty="0" smtClean="0"/>
              <a:t>, anch’essa pittrice.</a:t>
            </a:r>
          </a:p>
          <a:p>
            <a:r>
              <a:rPr lang="it-IT" sz="2000" dirty="0" smtClean="0"/>
              <a:t>Questo dipinto è un’opera allegorica.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78" y="892516"/>
            <a:ext cx="6465562" cy="4328410"/>
          </a:xfrm>
          <a:prstGeom prst="rect">
            <a:avLst/>
          </a:prstGeom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xmlns="" id="{69F1744A-CA11-44DA-AE09-C24B436C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4250" y="786475"/>
            <a:ext cx="3520367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rtl="0"/>
            <a:r>
              <a:rPr lang="it-IT" dirty="0" smtClean="0"/>
              <a:t>L’arte e la shoah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23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ttangolo 71">
            <a:extLst>
              <a:ext uri="{FF2B5EF4-FFF2-40B4-BE49-F238E27FC236}">
                <a16:creationId xmlns:a16="http://schemas.microsoft.com/office/drawing/2014/main" xmlns="" id="{1CE580D1-F917-4567-AFB4-99AA9B52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Immagine 73">
            <a:extLst>
              <a:ext uri="{FF2B5EF4-FFF2-40B4-BE49-F238E27FC236}">
                <a16:creationId xmlns:a16="http://schemas.microsoft.com/office/drawing/2014/main" xmlns="" id="{1F5620B8-A2D8-4568-B566-F0453A0D9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6" name="Connettore diritto 75">
            <a:extLst>
              <a:ext uri="{FF2B5EF4-FFF2-40B4-BE49-F238E27FC236}">
                <a16:creationId xmlns:a16="http://schemas.microsoft.com/office/drawing/2014/main" xmlns="" id="{1C7D2BA4-4B7A-4596-8BCC-5CF715423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diritto 77">
            <a:extLst>
              <a:ext uri="{FF2B5EF4-FFF2-40B4-BE49-F238E27FC236}">
                <a16:creationId xmlns:a16="http://schemas.microsoft.com/office/drawing/2014/main" xmlns="" id="{C9D4B225-18E9-4C5B-94D8-2ABE6D161E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ttangolo 79">
            <a:extLst>
              <a:ext uri="{FF2B5EF4-FFF2-40B4-BE49-F238E27FC236}">
                <a16:creationId xmlns:a16="http://schemas.microsoft.com/office/drawing/2014/main" xmlns="" id="{5BB14454-D00C-4958-BB39-F5F9F3ACD4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cxnSp>
        <p:nvCxnSpPr>
          <p:cNvPr id="82" name="Connettore diritto 81">
            <a:extLst>
              <a:ext uri="{FF2B5EF4-FFF2-40B4-BE49-F238E27FC236}">
                <a16:creationId xmlns:a16="http://schemas.microsoft.com/office/drawing/2014/main" xmlns="" id="{28A657A7-C4E5-425B-98FA-BB817FF7BF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3" name="Titolo 1">
            <a:extLst>
              <a:ext uri="{FF2B5EF4-FFF2-40B4-BE49-F238E27FC236}">
                <a16:creationId xmlns:a16="http://schemas.microsoft.com/office/drawing/2014/main" xmlns="" id="{69F1744A-CA11-44DA-AE09-C24B436C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820" y="823067"/>
            <a:ext cx="3520367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rtl="0"/>
            <a:r>
              <a:rPr lang="it-IT" dirty="0" smtClean="0"/>
              <a:t>L’arte e la shoah</a:t>
            </a:r>
            <a:endParaRPr lang="it-IT" dirty="0"/>
          </a:p>
        </p:txBody>
      </p:sp>
      <p:grpSp>
        <p:nvGrpSpPr>
          <p:cNvPr id="86" name="Gruppo 85">
            <a:extLst>
              <a:ext uri="{FF2B5EF4-FFF2-40B4-BE49-F238E27FC236}">
                <a16:creationId xmlns:a16="http://schemas.microsoft.com/office/drawing/2014/main" xmlns="" id="{2B7C66D2-22E8-4E8F-829B-050BFA7C86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87" name="Rettangolo 86">
              <a:extLst>
                <a:ext uri="{FF2B5EF4-FFF2-40B4-BE49-F238E27FC236}">
                  <a16:creationId xmlns:a16="http://schemas.microsoft.com/office/drawing/2014/main" xmlns="" id="{F0B78D6F-1F61-4DBB-8F5A-934BB850DD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88" name="Rettangolo 87">
              <a:extLst>
                <a:ext uri="{FF2B5EF4-FFF2-40B4-BE49-F238E27FC236}">
                  <a16:creationId xmlns:a16="http://schemas.microsoft.com/office/drawing/2014/main" xmlns="" id="{23EA261D-1F8C-4BE5-8586-3C1CC5CE80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</p:grpSp>
      <p:pic>
        <p:nvPicPr>
          <p:cNvPr id="90" name="Immagine 89">
            <a:extLst>
              <a:ext uri="{FF2B5EF4-FFF2-40B4-BE49-F238E27FC236}">
                <a16:creationId xmlns:a16="http://schemas.microsoft.com/office/drawing/2014/main" xmlns="" id="{3635D2BC-4EDA-4A3E-83BF-035608099B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2" name="Connettore diritto 91">
            <a:extLst>
              <a:ext uri="{FF2B5EF4-FFF2-40B4-BE49-F238E27FC236}">
                <a16:creationId xmlns:a16="http://schemas.microsoft.com/office/drawing/2014/main" xmlns="" id="{A3C86EB9-7FA9-42F7-B348-A7FD17436A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6904148" y="1872302"/>
            <a:ext cx="50353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Anche il pittore </a:t>
            </a:r>
            <a:r>
              <a:rPr lang="it-IT" sz="2000" dirty="0" err="1"/>
              <a:t>Max</a:t>
            </a:r>
            <a:r>
              <a:rPr lang="it-IT" sz="2000" dirty="0"/>
              <a:t> Ernst fu rinchiuso in un campo di internamento, in quello francese di </a:t>
            </a:r>
            <a:r>
              <a:rPr lang="it-IT" sz="2000" dirty="0" err="1"/>
              <a:t>Millet</a:t>
            </a:r>
            <a:r>
              <a:rPr lang="it-IT" sz="2000" dirty="0"/>
              <a:t>, dove si trovavano numerosi artisti.</a:t>
            </a:r>
          </a:p>
          <a:p>
            <a:r>
              <a:rPr lang="it-IT" sz="2000" dirty="0"/>
              <a:t>Lui ritrae a matita i compagni del campo come creature fatte di un assemblaggio di lime. Li chiama </a:t>
            </a:r>
            <a:r>
              <a:rPr lang="it-IT" sz="2000" i="1" dirty="0" err="1"/>
              <a:t>Les</a:t>
            </a:r>
            <a:r>
              <a:rPr lang="it-IT" sz="2000" i="1" dirty="0"/>
              <a:t> </a:t>
            </a:r>
            <a:r>
              <a:rPr lang="it-IT" sz="2000" i="1" dirty="0" err="1"/>
              <a:t>Apatrides</a:t>
            </a:r>
            <a:r>
              <a:rPr lang="it-IT" sz="2000" dirty="0"/>
              <a:t> (I senza patria). Molti tedeschi di religione ebraica, infatti, perdono la loro nazionalità, senza ottenerne un’altra, diventando</a:t>
            </a:r>
            <a:r>
              <a:rPr lang="it-IT" sz="2000" b="1" dirty="0"/>
              <a:t> </a:t>
            </a:r>
            <a:r>
              <a:rPr lang="it-IT" sz="2000" dirty="0"/>
              <a:t>apolidi. </a:t>
            </a:r>
          </a:p>
          <a:p>
            <a:r>
              <a:rPr lang="it-IT" sz="2000" dirty="0"/>
              <a:t>Sono come questi strani esseri di </a:t>
            </a:r>
            <a:r>
              <a:rPr lang="it-IT" sz="2000" dirty="0" smtClean="0"/>
              <a:t>Ernst </a:t>
            </a:r>
            <a:r>
              <a:rPr lang="it-IT" sz="2000" dirty="0"/>
              <a:t>con sguardi e gambe di uccello; ma non possono volare perché sono stati privati delle ali.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101" y="823068"/>
            <a:ext cx="3803173" cy="44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6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ttangolo 71">
            <a:extLst>
              <a:ext uri="{FF2B5EF4-FFF2-40B4-BE49-F238E27FC236}">
                <a16:creationId xmlns:a16="http://schemas.microsoft.com/office/drawing/2014/main" xmlns="" id="{1CE580D1-F917-4567-AFB4-99AA9B52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Immagine 73">
            <a:extLst>
              <a:ext uri="{FF2B5EF4-FFF2-40B4-BE49-F238E27FC236}">
                <a16:creationId xmlns:a16="http://schemas.microsoft.com/office/drawing/2014/main" xmlns="" id="{1F5620B8-A2D8-4568-B566-F0453A0D9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6" name="Connettore diritto 75">
            <a:extLst>
              <a:ext uri="{FF2B5EF4-FFF2-40B4-BE49-F238E27FC236}">
                <a16:creationId xmlns:a16="http://schemas.microsoft.com/office/drawing/2014/main" xmlns="" id="{1C7D2BA4-4B7A-4596-8BCC-5CF715423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diritto 77">
            <a:extLst>
              <a:ext uri="{FF2B5EF4-FFF2-40B4-BE49-F238E27FC236}">
                <a16:creationId xmlns:a16="http://schemas.microsoft.com/office/drawing/2014/main" xmlns="" id="{C9D4B225-18E9-4C5B-94D8-2ABE6D161E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ttangolo 79">
            <a:extLst>
              <a:ext uri="{FF2B5EF4-FFF2-40B4-BE49-F238E27FC236}">
                <a16:creationId xmlns:a16="http://schemas.microsoft.com/office/drawing/2014/main" xmlns="" id="{5BB14454-D00C-4958-BB39-F5F9F3ACD4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cxnSp>
        <p:nvCxnSpPr>
          <p:cNvPr id="82" name="Connettore diritto 81">
            <a:extLst>
              <a:ext uri="{FF2B5EF4-FFF2-40B4-BE49-F238E27FC236}">
                <a16:creationId xmlns:a16="http://schemas.microsoft.com/office/drawing/2014/main" xmlns="" id="{28A657A7-C4E5-425B-98FA-BB817FF7BF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3" name="Titolo 1">
            <a:extLst>
              <a:ext uri="{FF2B5EF4-FFF2-40B4-BE49-F238E27FC236}">
                <a16:creationId xmlns:a16="http://schemas.microsoft.com/office/drawing/2014/main" xmlns="" id="{69F1744A-CA11-44DA-AE09-C24B436C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820" y="823067"/>
            <a:ext cx="3520367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rtl="0"/>
            <a:r>
              <a:rPr lang="it-IT" dirty="0" smtClean="0"/>
              <a:t>L’arte e la shoah</a:t>
            </a:r>
            <a:endParaRPr lang="it-IT" dirty="0"/>
          </a:p>
        </p:txBody>
      </p:sp>
      <p:grpSp>
        <p:nvGrpSpPr>
          <p:cNvPr id="86" name="Gruppo 85">
            <a:extLst>
              <a:ext uri="{FF2B5EF4-FFF2-40B4-BE49-F238E27FC236}">
                <a16:creationId xmlns:a16="http://schemas.microsoft.com/office/drawing/2014/main" xmlns="" id="{2B7C66D2-22E8-4E8F-829B-050BFA7C86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87" name="Rettangolo 86">
              <a:extLst>
                <a:ext uri="{FF2B5EF4-FFF2-40B4-BE49-F238E27FC236}">
                  <a16:creationId xmlns:a16="http://schemas.microsoft.com/office/drawing/2014/main" xmlns="" id="{F0B78D6F-1F61-4DBB-8F5A-934BB850DD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88" name="Rettangolo 87">
              <a:extLst>
                <a:ext uri="{FF2B5EF4-FFF2-40B4-BE49-F238E27FC236}">
                  <a16:creationId xmlns:a16="http://schemas.microsoft.com/office/drawing/2014/main" xmlns="" id="{23EA261D-1F8C-4BE5-8586-3C1CC5CE80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</p:grpSp>
      <p:pic>
        <p:nvPicPr>
          <p:cNvPr id="90" name="Immagine 89">
            <a:extLst>
              <a:ext uri="{FF2B5EF4-FFF2-40B4-BE49-F238E27FC236}">
                <a16:creationId xmlns:a16="http://schemas.microsoft.com/office/drawing/2014/main" xmlns="" id="{3635D2BC-4EDA-4A3E-83BF-035608099B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2" name="Connettore diritto 91">
            <a:extLst>
              <a:ext uri="{FF2B5EF4-FFF2-40B4-BE49-F238E27FC236}">
                <a16:creationId xmlns:a16="http://schemas.microsoft.com/office/drawing/2014/main" xmlns="" id="{A3C86EB9-7FA9-42F7-B348-A7FD17436A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6904148" y="1872302"/>
            <a:ext cx="50353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Pavel </a:t>
            </a:r>
            <a:r>
              <a:rPr lang="it-IT" sz="2000" dirty="0" err="1" smtClean="0"/>
              <a:t>Fantl</a:t>
            </a:r>
            <a:r>
              <a:rPr lang="it-IT" sz="2000" dirty="0" smtClean="0"/>
              <a:t> era un illustratore tedesco</a:t>
            </a:r>
            <a:r>
              <a:rPr lang="it-IT" sz="2000" dirty="0"/>
              <a:t>. </a:t>
            </a:r>
            <a:endParaRPr lang="it-IT" sz="2000" dirty="0" smtClean="0"/>
          </a:p>
          <a:p>
            <a:r>
              <a:rPr lang="it-IT" sz="2000" dirty="0" smtClean="0"/>
              <a:t>Anche </a:t>
            </a:r>
            <a:r>
              <a:rPr lang="it-IT" sz="2000" dirty="0"/>
              <a:t>lui </a:t>
            </a:r>
            <a:r>
              <a:rPr lang="it-IT" sz="2000" dirty="0" smtClean="0"/>
              <a:t>fu deportato ad Auschwitz e </a:t>
            </a:r>
            <a:r>
              <a:rPr lang="it-IT" sz="2000" dirty="0"/>
              <a:t>vi troverà la morte nel gennaio 1945</a:t>
            </a:r>
            <a:r>
              <a:rPr lang="it-IT" sz="2000" dirty="0" smtClean="0"/>
              <a:t>.</a:t>
            </a:r>
          </a:p>
          <a:p>
            <a:r>
              <a:rPr lang="it-IT" sz="2000" dirty="0" err="1" smtClean="0"/>
              <a:t>Fantl</a:t>
            </a:r>
            <a:r>
              <a:rPr lang="it-IT" sz="2000" dirty="0" smtClean="0"/>
              <a:t> descrive in modo satirico e con la tecnica del fumetto come si trasforma un uomo in ottima salute durante 4 anni di deportazione.</a:t>
            </a:r>
          </a:p>
          <a:p>
            <a:r>
              <a:rPr lang="it-IT" sz="2000" dirty="0" smtClean="0"/>
              <a:t>Il titolo di questa tavola è, infatti, Metamorfosi</a:t>
            </a:r>
            <a:r>
              <a:rPr lang="it-IT" sz="2000" dirty="0"/>
              <a:t>, </a:t>
            </a:r>
            <a:r>
              <a:rPr lang="it-IT" sz="2000" dirty="0" smtClean="0"/>
              <a:t>(ghetto </a:t>
            </a:r>
            <a:r>
              <a:rPr lang="it-IT" sz="2000" dirty="0"/>
              <a:t>di </a:t>
            </a:r>
            <a:r>
              <a:rPr lang="it-IT" sz="2000" dirty="0" err="1"/>
              <a:t>Theresienstadt</a:t>
            </a:r>
            <a:r>
              <a:rPr lang="it-IT" sz="2000" dirty="0"/>
              <a:t>, </a:t>
            </a:r>
            <a:r>
              <a:rPr lang="it-IT" sz="2000" dirty="0" smtClean="0"/>
              <a:t>1944).</a:t>
            </a:r>
            <a:endParaRPr lang="it-IT" sz="2000" dirty="0"/>
          </a:p>
          <a:p>
            <a:endParaRPr lang="it-IT" sz="2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5" y="786202"/>
            <a:ext cx="5780372" cy="449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5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Galle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F9EC99-89FF-486C-9E02-31E13FD72E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AABB37-1599-4AE8-818C-82E84CA93DF4}">
  <ds:schemaRefs>
    <ds:schemaRef ds:uri="71af3243-3dd4-4a8d-8c0d-dd76da1f02a5"/>
    <ds:schemaRef ds:uri="http://purl.org/dc/elements/1.1/"/>
    <ds:schemaRef ds:uri="16c05727-aa75-4e4a-9b5f-8a80a1165891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596CF9D2-F3E0-450F-B184-8D2A0EB8B1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Modello Raccolta - Progetti creativi</Template>
  <TotalTime>0</TotalTime>
  <Words>1083</Words>
  <Application>Microsoft Office PowerPoint</Application>
  <PresentationFormat>Widescreen</PresentationFormat>
  <Paragraphs>88</Paragraphs>
  <Slides>17</Slides>
  <Notes>17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Arial</vt:lpstr>
      <vt:lpstr>Calibri</vt:lpstr>
      <vt:lpstr>Gill Sans MT</vt:lpstr>
      <vt:lpstr>Wingdings 2</vt:lpstr>
      <vt:lpstr>Galleria</vt:lpstr>
      <vt:lpstr>L’arte e la shoah</vt:lpstr>
      <vt:lpstr>CHE COS’è LA SHOAH</vt:lpstr>
      <vt:lpstr>La testimonianza di Sami Modiano</vt:lpstr>
      <vt:lpstr>La testimonianza di Sami Modiano</vt:lpstr>
      <vt:lpstr>L’arte e la shoah</vt:lpstr>
      <vt:lpstr>Presentazione standard di PowerPoint</vt:lpstr>
      <vt:lpstr>L’arte e la shoah</vt:lpstr>
      <vt:lpstr>L’arte e la shoah</vt:lpstr>
      <vt:lpstr>L’arte e la shoah</vt:lpstr>
      <vt:lpstr>Presentazione standard di PowerPoint</vt:lpstr>
      <vt:lpstr>Presentazione standard di PowerPoint</vt:lpstr>
      <vt:lpstr>L’arte e la shoah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PER NON DIMENTICARE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2023-01-21T10:07:37Z</dcterms:created>
  <dcterms:modified xsi:type="dcterms:W3CDTF">2023-01-21T16:47:03Z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