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CORPO UMANO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PER RIPETERE IN BREVE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64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7876" y="421179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L’ORECCHIO</a:t>
            </a:r>
            <a:endParaRPr lang="it-IT" sz="2800" dirty="0"/>
          </a:p>
        </p:txBody>
      </p:sp>
      <p:pic>
        <p:nvPicPr>
          <p:cNvPr id="3074" name="Picture 2" descr="Risultato immagini per orecchio pa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50" y="1512916"/>
            <a:ext cx="7564191" cy="48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630043" y="203212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RESPIRATORIO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15" y="1621858"/>
            <a:ext cx="5330212" cy="50643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60471" y="813910"/>
            <a:ext cx="97203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Serve a introdurre ossigeno e a eliminare anidride carbonica.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97" y="1621858"/>
            <a:ext cx="4394377" cy="49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7876" y="162581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CARDIOCIRCOLATORIO</a:t>
            </a:r>
            <a:endParaRPr lang="it-IT" sz="2800" dirty="0"/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053" y="1504114"/>
            <a:ext cx="7110153" cy="511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isultato immagini per piccola e grande circol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12" y="1673455"/>
            <a:ext cx="3419475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09935" y="1336313"/>
            <a:ext cx="192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Parte destra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60072" y="1304123"/>
            <a:ext cx="358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Piccola e grande circolazione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670311" y="1331205"/>
            <a:ext cx="192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Parte sinistra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552352" y="788511"/>
            <a:ext cx="953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Serve per trasportare in </a:t>
            </a:r>
            <a:r>
              <a:rPr lang="it-IT" dirty="0"/>
              <a:t>tutte le </a:t>
            </a:r>
            <a:r>
              <a:rPr lang="it-IT" dirty="0" smtClean="0"/>
              <a:t>cellule il sangue e le sostanze in esso contenute.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03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/>
          <p:cNvCxnSpPr>
            <a:stCxn id="10" idx="2"/>
          </p:cNvCxnSpPr>
          <p:nvPr/>
        </p:nvCxnSpPr>
        <p:spPr>
          <a:xfrm flipH="1">
            <a:off x="9887636" y="1753524"/>
            <a:ext cx="1" cy="3424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7830879" y="1430358"/>
            <a:ext cx="1318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230783" y="236710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DIGERENTE</a:t>
            </a:r>
            <a:endParaRPr lang="it-IT" sz="28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145039" y="1107194"/>
            <a:ext cx="1927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Processo meccanico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8" y="1590730"/>
            <a:ext cx="5327517" cy="521080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923681" y="1107193"/>
            <a:ext cx="1927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Processo chimico</a:t>
            </a:r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8766544" y="1916318"/>
            <a:ext cx="2272066" cy="810933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GHIANDOLE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972524" y="2890045"/>
            <a:ext cx="1927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Salivari</a:t>
            </a:r>
          </a:p>
          <a:p>
            <a:pPr algn="ctr"/>
            <a:r>
              <a:rPr lang="it-IT" dirty="0" smtClean="0"/>
              <a:t>(saliva)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972524" y="3595338"/>
            <a:ext cx="1927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Gastriche</a:t>
            </a:r>
          </a:p>
          <a:p>
            <a:pPr algn="ctr"/>
            <a:r>
              <a:rPr lang="it-IT" dirty="0" smtClean="0"/>
              <a:t>(succhi gastrici)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580474" y="5012534"/>
            <a:ext cx="28601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Pancreas</a:t>
            </a:r>
          </a:p>
          <a:p>
            <a:pPr algn="ctr"/>
            <a:r>
              <a:rPr lang="it-IT" dirty="0" smtClean="0"/>
              <a:t>(succo pancreatico)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972524" y="4303936"/>
            <a:ext cx="1927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Fegato</a:t>
            </a:r>
          </a:p>
          <a:p>
            <a:pPr algn="ctr"/>
            <a:r>
              <a:rPr lang="it-IT" dirty="0" smtClean="0"/>
              <a:t>(bile)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509823" y="770866"/>
            <a:ext cx="476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Serve per introdurre, digerire e assimilare.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913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77620" y="235110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 DENTI</a:t>
            </a:r>
            <a:endParaRPr lang="it-IT" sz="2800" dirty="0"/>
          </a:p>
        </p:txBody>
      </p:sp>
      <p:sp>
        <p:nvSpPr>
          <p:cNvPr id="4" name="Ovale 3"/>
          <p:cNvSpPr/>
          <p:nvPr/>
        </p:nvSpPr>
        <p:spPr>
          <a:xfrm>
            <a:off x="6691527" y="975219"/>
            <a:ext cx="2272066" cy="810933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20 DENTI DA LATTE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9022072" y="944399"/>
            <a:ext cx="2272066" cy="810933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32 DENTI DEFINITIVI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27" y="2071467"/>
            <a:ext cx="5111334" cy="478653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071466"/>
            <a:ext cx="6120131" cy="281419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616147" y="767865"/>
            <a:ext cx="550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Servono per la masticazione degli alimenti.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55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108508" y="282955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ESCRETORE</a:t>
            </a:r>
            <a:endParaRPr lang="it-IT" sz="2800" dirty="0"/>
          </a:p>
        </p:txBody>
      </p:sp>
      <p:pic>
        <p:nvPicPr>
          <p:cNvPr id="9" name="Immagine 8"/>
          <p:cNvPicPr/>
          <p:nvPr/>
        </p:nvPicPr>
        <p:blipFill>
          <a:blip r:embed="rId2"/>
          <a:stretch>
            <a:fillRect/>
          </a:stretch>
        </p:blipFill>
        <p:spPr>
          <a:xfrm>
            <a:off x="1382232" y="1414130"/>
            <a:ext cx="10104051" cy="498622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16147" y="767865"/>
            <a:ext cx="550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Serve per eliminare le sostanze di rifiuto.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66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7876" y="244645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RIPRODUTTORE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16147" y="767865"/>
            <a:ext cx="469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Serve </a:t>
            </a:r>
            <a:r>
              <a:rPr lang="it-IT" dirty="0" smtClean="0"/>
              <a:t>per far nascere nuovi individui.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73" y="1291085"/>
            <a:ext cx="4988837" cy="29186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80" y="1291085"/>
            <a:ext cx="5260145" cy="291863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190" y="4815210"/>
            <a:ext cx="9737652" cy="204279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15879" y="4486940"/>
            <a:ext cx="119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ZIGOTE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453271" y="4466409"/>
            <a:ext cx="143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EMBRIONE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312888" y="4486940"/>
            <a:ext cx="119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FETO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98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1 12"/>
          <p:cNvCxnSpPr>
            <a:stCxn id="5" idx="2"/>
            <a:endCxn id="11" idx="0"/>
          </p:cNvCxnSpPr>
          <p:nvPr/>
        </p:nvCxnSpPr>
        <p:spPr>
          <a:xfrm flipH="1">
            <a:off x="6375861" y="994275"/>
            <a:ext cx="1" cy="469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411287" y="471055"/>
            <a:ext cx="392914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CORPO UMANO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14603" y="1307868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è costituito da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314603" y="1997250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CELLULE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21381" y="2772143"/>
            <a:ext cx="31089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TESSUTI</a:t>
            </a:r>
          </a:p>
          <a:p>
            <a:pPr algn="ctr"/>
            <a:r>
              <a:rPr lang="it-IT" dirty="0" smtClean="0"/>
              <a:t>formati dalle cellule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779519" y="3730213"/>
            <a:ext cx="51926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ORGANI</a:t>
            </a:r>
          </a:p>
          <a:p>
            <a:pPr algn="ctr"/>
            <a:r>
              <a:rPr lang="it-IT" dirty="0" smtClean="0"/>
              <a:t>che sono insiemi di tessuti diversi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158836" y="4688283"/>
            <a:ext cx="62456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SISTEMI</a:t>
            </a:r>
          </a:p>
          <a:p>
            <a:pPr algn="ctr"/>
            <a:r>
              <a:rPr lang="it-IT" dirty="0" smtClean="0"/>
              <a:t>cioè organi simili che svolgono una funzione comune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285999" y="5685419"/>
            <a:ext cx="81797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APPARATI</a:t>
            </a:r>
          </a:p>
          <a:p>
            <a:pPr algn="ctr"/>
            <a:r>
              <a:rPr lang="it-IT" dirty="0" smtClean="0"/>
              <a:t>cioè insieme di organi diversi che svolgono una determinata funzione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88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75" y="0"/>
            <a:ext cx="995224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2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 16"/>
          <p:cNvSpPr/>
          <p:nvPr/>
        </p:nvSpPr>
        <p:spPr>
          <a:xfrm>
            <a:off x="4084320" y="2477193"/>
            <a:ext cx="266007" cy="3397134"/>
          </a:xfrm>
          <a:custGeom>
            <a:avLst/>
            <a:gdLst>
              <a:gd name="connsiteX0" fmla="*/ 0 w 266007"/>
              <a:gd name="connsiteY0" fmla="*/ 0 h 3397134"/>
              <a:gd name="connsiteX1" fmla="*/ 266007 w 266007"/>
              <a:gd name="connsiteY1" fmla="*/ 0 h 3397134"/>
              <a:gd name="connsiteX2" fmla="*/ 266007 w 266007"/>
              <a:gd name="connsiteY2" fmla="*/ 3397134 h 339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007" h="3397134">
                <a:moveTo>
                  <a:pt x="0" y="0"/>
                </a:moveTo>
                <a:lnTo>
                  <a:pt x="266007" y="0"/>
                </a:lnTo>
                <a:lnTo>
                  <a:pt x="266007" y="3397134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>
            <a:off x="2416234" y="1795549"/>
            <a:ext cx="7813962" cy="503506"/>
          </a:xfrm>
          <a:custGeom>
            <a:avLst/>
            <a:gdLst>
              <a:gd name="connsiteX0" fmla="*/ 0 w 6068291"/>
              <a:gd name="connsiteY0" fmla="*/ 299258 h 299258"/>
              <a:gd name="connsiteX1" fmla="*/ 0 w 6068291"/>
              <a:gd name="connsiteY1" fmla="*/ 0 h 299258"/>
              <a:gd name="connsiteX2" fmla="*/ 5979621 w 6068291"/>
              <a:gd name="connsiteY2" fmla="*/ 0 h 299258"/>
              <a:gd name="connsiteX3" fmla="*/ 5979621 w 6068291"/>
              <a:gd name="connsiteY3" fmla="*/ 293716 h 299258"/>
              <a:gd name="connsiteX4" fmla="*/ 6068291 w 6068291"/>
              <a:gd name="connsiteY4" fmla="*/ 293716 h 29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8291" h="299258">
                <a:moveTo>
                  <a:pt x="0" y="299258"/>
                </a:moveTo>
                <a:lnTo>
                  <a:pt x="0" y="0"/>
                </a:lnTo>
                <a:lnTo>
                  <a:pt x="5979621" y="0"/>
                </a:lnTo>
                <a:lnTo>
                  <a:pt x="5979621" y="293716"/>
                </a:lnTo>
                <a:lnTo>
                  <a:pt x="6068291" y="293716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>
            <a:stCxn id="5" idx="2"/>
            <a:endCxn id="6" idx="2"/>
          </p:cNvCxnSpPr>
          <p:nvPr/>
        </p:nvCxnSpPr>
        <p:spPr>
          <a:xfrm>
            <a:off x="6367549" y="994275"/>
            <a:ext cx="8311" cy="956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948247" y="471055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L’APPARATO LOCOMOTORE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70020" y="1580964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è costituito da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447310" y="1128449"/>
            <a:ext cx="38404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permette il movimento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78397" y="2299055"/>
            <a:ext cx="3108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SCHELETRICO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559073" y="2296443"/>
            <a:ext cx="3108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MUSCOLARE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535948" y="2785373"/>
            <a:ext cx="165977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Composto da: </a:t>
            </a:r>
          </a:p>
          <a:p>
            <a:r>
              <a:rPr lang="it-IT" dirty="0" smtClean="0"/>
              <a:t>- più di 200 ossa lunghe, corte e piatte;</a:t>
            </a:r>
          </a:p>
          <a:p>
            <a:r>
              <a:rPr lang="it-IT" dirty="0" smtClean="0"/>
              <a:t>- </a:t>
            </a:r>
            <a:r>
              <a:rPr lang="it-IT" dirty="0"/>
              <a:t>articolazioni fisse, mobili, semimobili.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535948" y="5764681"/>
            <a:ext cx="16597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Sostiene e protegge.</a:t>
            </a:r>
            <a:endParaRPr lang="it-IT" dirty="0"/>
          </a:p>
        </p:txBody>
      </p:sp>
      <p:pic>
        <p:nvPicPr>
          <p:cNvPr id="1028" name="Picture 4" descr="Risultato immagini per muscoli con n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70" y="2665775"/>
            <a:ext cx="1893263" cy="41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6847462" y="2858027"/>
            <a:ext cx="2276408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Composto da: </a:t>
            </a:r>
          </a:p>
          <a:p>
            <a:r>
              <a:rPr lang="it-IT" dirty="0" smtClean="0"/>
              <a:t>circa 600 muscoli volontari e involontari; i volontari hanno tessuto striato  e sono collegati alle ossa attraverso i tendini; gli involontari hanno tessuto liscio, ad eccezione del cuore.</a:t>
            </a:r>
            <a:endParaRPr lang="it-IT" dirty="0"/>
          </a:p>
        </p:txBody>
      </p:sp>
      <p:pic>
        <p:nvPicPr>
          <p:cNvPr id="1030" name="Picture 6" descr="Risultato immagini per SCHELETRO O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79" y="2649966"/>
            <a:ext cx="2121550" cy="42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04756" y="1019695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NOME DELLE OSSA</a:t>
            </a:r>
            <a:endParaRPr lang="it-IT" sz="2800" dirty="0"/>
          </a:p>
        </p:txBody>
      </p:sp>
      <p:pic>
        <p:nvPicPr>
          <p:cNvPr id="1026" name="Picture 2" descr="Risultato immagini per scheletro con nome o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97" y="-42937"/>
            <a:ext cx="3598385" cy="69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nettore 1 29"/>
          <p:cNvCxnSpPr>
            <a:stCxn id="10" idx="2"/>
          </p:cNvCxnSpPr>
          <p:nvPr/>
        </p:nvCxnSpPr>
        <p:spPr>
          <a:xfrm>
            <a:off x="10451868" y="1402123"/>
            <a:ext cx="5543" cy="1971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igura a mano libera 27"/>
          <p:cNvSpPr/>
          <p:nvPr/>
        </p:nvSpPr>
        <p:spPr>
          <a:xfrm>
            <a:off x="803564" y="1579418"/>
            <a:ext cx="1535083" cy="432262"/>
          </a:xfrm>
          <a:custGeom>
            <a:avLst/>
            <a:gdLst>
              <a:gd name="connsiteX0" fmla="*/ 0 w 1535083"/>
              <a:gd name="connsiteY0" fmla="*/ 415637 h 432262"/>
              <a:gd name="connsiteX1" fmla="*/ 820189 w 1535083"/>
              <a:gd name="connsiteY1" fmla="*/ 0 h 432262"/>
              <a:gd name="connsiteX2" fmla="*/ 1535083 w 1535083"/>
              <a:gd name="connsiteY2" fmla="*/ 43226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5083" h="432262">
                <a:moveTo>
                  <a:pt x="0" y="415637"/>
                </a:moveTo>
                <a:lnTo>
                  <a:pt x="820189" y="0"/>
                </a:lnTo>
                <a:lnTo>
                  <a:pt x="1535083" y="432262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igura a mano libera 26"/>
          <p:cNvSpPr/>
          <p:nvPr/>
        </p:nvSpPr>
        <p:spPr>
          <a:xfrm>
            <a:off x="770313" y="2255520"/>
            <a:ext cx="3120043" cy="1026026"/>
          </a:xfrm>
          <a:custGeom>
            <a:avLst/>
            <a:gdLst>
              <a:gd name="connsiteX0" fmla="*/ 0 w 3120043"/>
              <a:gd name="connsiteY0" fmla="*/ 0 h 931025"/>
              <a:gd name="connsiteX1" fmla="*/ 0 w 3120043"/>
              <a:gd name="connsiteY1" fmla="*/ 809105 h 931025"/>
              <a:gd name="connsiteX2" fmla="*/ 3120043 w 3120043"/>
              <a:gd name="connsiteY2" fmla="*/ 809105 h 931025"/>
              <a:gd name="connsiteX3" fmla="*/ 3120043 w 3120043"/>
              <a:gd name="connsiteY3" fmla="*/ 931025 h 931025"/>
              <a:gd name="connsiteX4" fmla="*/ 3120043 w 3120043"/>
              <a:gd name="connsiteY4" fmla="*/ 864524 h 9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0043" h="931025">
                <a:moveTo>
                  <a:pt x="0" y="0"/>
                </a:moveTo>
                <a:lnTo>
                  <a:pt x="0" y="809105"/>
                </a:lnTo>
                <a:lnTo>
                  <a:pt x="3120043" y="809105"/>
                </a:lnTo>
                <a:lnTo>
                  <a:pt x="3120043" y="931025"/>
                </a:lnTo>
                <a:lnTo>
                  <a:pt x="3120043" y="864524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igura a mano libera 25"/>
          <p:cNvSpPr/>
          <p:nvPr/>
        </p:nvSpPr>
        <p:spPr>
          <a:xfrm>
            <a:off x="1573876" y="958735"/>
            <a:ext cx="4915593" cy="393469"/>
          </a:xfrm>
          <a:custGeom>
            <a:avLst/>
            <a:gdLst>
              <a:gd name="connsiteX0" fmla="*/ 0 w 4915593"/>
              <a:gd name="connsiteY0" fmla="*/ 393469 h 393469"/>
              <a:gd name="connsiteX1" fmla="*/ 2953789 w 4915593"/>
              <a:gd name="connsiteY1" fmla="*/ 11083 h 393469"/>
              <a:gd name="connsiteX2" fmla="*/ 2959331 w 4915593"/>
              <a:gd name="connsiteY2" fmla="*/ 260465 h 393469"/>
              <a:gd name="connsiteX3" fmla="*/ 2964873 w 4915593"/>
              <a:gd name="connsiteY3" fmla="*/ 0 h 393469"/>
              <a:gd name="connsiteX4" fmla="*/ 4915593 w 4915593"/>
              <a:gd name="connsiteY4" fmla="*/ 260465 h 39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5593" h="393469">
                <a:moveTo>
                  <a:pt x="0" y="393469"/>
                </a:moveTo>
                <a:lnTo>
                  <a:pt x="2953789" y="11083"/>
                </a:lnTo>
                <a:lnTo>
                  <a:pt x="2959331" y="260465"/>
                </a:lnTo>
                <a:lnTo>
                  <a:pt x="2964873" y="0"/>
                </a:lnTo>
                <a:lnTo>
                  <a:pt x="4915593" y="260465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1 2"/>
          <p:cNvCxnSpPr>
            <a:stCxn id="5" idx="3"/>
          </p:cNvCxnSpPr>
          <p:nvPr/>
        </p:nvCxnSpPr>
        <p:spPr>
          <a:xfrm>
            <a:off x="6672349" y="727733"/>
            <a:ext cx="2039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2743200" y="466123"/>
            <a:ext cx="392914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SISTEMA NERVOSO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341427" y="1590728"/>
            <a:ext cx="21890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OCCHI (vista)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5140" y="1225840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CENTRALE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711736" y="478793"/>
            <a:ext cx="34802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elabora le informazioni provenienti dagli organi di senso: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341427" y="2027261"/>
            <a:ext cx="2221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NASO (olfatto)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341427" y="3319947"/>
            <a:ext cx="2221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ORECCHIE(udito)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9342810" y="2463794"/>
            <a:ext cx="2221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LINGUA(gusto)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9341427" y="2893093"/>
            <a:ext cx="2221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PELLE(tatto)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580014" y="1221396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PERIFERICO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245626" y="1221396"/>
            <a:ext cx="2011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AUTONOMO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0" y="1920170"/>
            <a:ext cx="16348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ENCEFALO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751214" y="1920170"/>
            <a:ext cx="16348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MIDOLLO SPINALE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-13856" y="3004547"/>
            <a:ext cx="16348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CERVELLO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839883" y="3004547"/>
            <a:ext cx="1740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CERVELLETTO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696393" y="3004547"/>
            <a:ext cx="16348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MIDOLLO ALLUNGATO</a:t>
            </a:r>
            <a:endParaRPr lang="it-IT" dirty="0"/>
          </a:p>
        </p:txBody>
      </p:sp>
      <p:pic>
        <p:nvPicPr>
          <p:cNvPr id="25" name="Immagine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7" y="1765578"/>
            <a:ext cx="3097874" cy="4977180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8257306" y="6096427"/>
            <a:ext cx="19839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Cellula nervosa</a:t>
            </a:r>
          </a:p>
          <a:p>
            <a:pPr algn="ctr"/>
            <a:r>
              <a:rPr lang="it-IT" dirty="0" smtClean="0"/>
              <a:t>NEURONE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03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7876" y="421179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L’OCCHIO</a:t>
            </a:r>
            <a:endParaRPr lang="it-IT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62" y="972038"/>
            <a:ext cx="7650139" cy="580560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619404" y="6257595"/>
            <a:ext cx="2560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GLOBO OCULARE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77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51132" y="454430"/>
            <a:ext cx="348026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IL NASO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89" y="1873134"/>
            <a:ext cx="5173749" cy="40740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045103" y="454430"/>
            <a:ext cx="348026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LA LINGUA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97" y="1873134"/>
            <a:ext cx="4271756" cy="40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7876" y="421179"/>
            <a:ext cx="68386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LA PELLE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3" y="2070711"/>
            <a:ext cx="11782388" cy="4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258</TotalTime>
  <Words>280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Filo</vt:lpstr>
      <vt:lpstr>IL CORPO UMANO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CORPO UMANO</dc:title>
  <dc:creator>Silvia Di Castro</dc:creator>
  <cp:lastModifiedBy>Silvia Di Castro</cp:lastModifiedBy>
  <cp:revision>34</cp:revision>
  <dcterms:created xsi:type="dcterms:W3CDTF">2020-03-25T07:35:22Z</dcterms:created>
  <dcterms:modified xsi:type="dcterms:W3CDTF">2020-03-26T06:46:50Z</dcterms:modified>
</cp:coreProperties>
</file>