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4"/>
  </p:notesMasterIdLst>
  <p:sldIdLst>
    <p:sldId id="256" r:id="rId2"/>
    <p:sldId id="259" r:id="rId3"/>
    <p:sldId id="307" r:id="rId4"/>
    <p:sldId id="260" r:id="rId5"/>
    <p:sldId id="306" r:id="rId6"/>
    <p:sldId id="257" r:id="rId7"/>
    <p:sldId id="258" r:id="rId8"/>
    <p:sldId id="261" r:id="rId9"/>
    <p:sldId id="308" r:id="rId10"/>
    <p:sldId id="262" r:id="rId11"/>
    <p:sldId id="309" r:id="rId12"/>
    <p:sldId id="263" r:id="rId13"/>
    <p:sldId id="264" r:id="rId14"/>
    <p:sldId id="310" r:id="rId15"/>
    <p:sldId id="265" r:id="rId16"/>
    <p:sldId id="311" r:id="rId17"/>
    <p:sldId id="266" r:id="rId18"/>
    <p:sldId id="312" r:id="rId19"/>
    <p:sldId id="313" r:id="rId20"/>
    <p:sldId id="271" r:id="rId21"/>
    <p:sldId id="267" r:id="rId22"/>
    <p:sldId id="272" r:id="rId23"/>
  </p:sldIdLst>
  <p:sldSz cx="9144000" cy="5143500" type="screen16x9"/>
  <p:notesSz cx="6858000" cy="9144000"/>
  <p:embeddedFontLst>
    <p:embeddedFont>
      <p:font typeface="Amiri" panose="020B0604020202020204" charset="-78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inzel Decorative" panose="020B0604020202020204" charset="0"/>
      <p:regular r:id="rId33"/>
      <p:bold r:id="rId34"/>
    </p:embeddedFont>
    <p:embeddedFont>
      <p:font typeface="Anaheim" panose="020B0604020202020204" charset="0"/>
      <p:regular r:id="rId35"/>
      <p:bold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8ED"/>
    <a:srgbClr val="FFFFFF"/>
    <a:srgbClr val="F0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E0D7BB-C057-404C-A72C-16546179E54C}">
  <a:tblStyle styleId="{B8E0D7BB-C057-404C-A72C-16546179E5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6212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88f5f0e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188f5f0e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95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188f5f0e60_1_2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188f5f0e60_1_2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661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188f5f0e60_1_2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188f5f0e60_1_2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420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188f5f0e6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188f5f0e6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36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188f5f0e60_1_2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188f5f0e60_1_2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152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188f5f0e6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188f5f0e6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343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88f5f0e60_1_2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88f5f0e60_1_2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137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88f5f0e60_1_2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88f5f0e60_1_2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791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188f5f0e60_1_2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188f5f0e60_1_2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641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88f5f0e60_1_2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88f5f0e60_1_2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041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188f5f0e60_1_2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188f5f0e60_1_2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70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88562bdc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188562bdc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782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188f5f0e60_1_2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188f5f0e60_1_2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622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188f5f0e60_1_21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188f5f0e60_1_21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666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188f5f0e60_1_2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1188f5f0e60_1_2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58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88562bdc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188562bdc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11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188562bdce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188562bdce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91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88562bdc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188562bdc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79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188f5f0e60_1_2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188f5f0e60_1_2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2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188562bdce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188562bdce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16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88f5f0e60_1_21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188f5f0e60_1_21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286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88f5f0e60_1_21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188f5f0e60_1_21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11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10800" y="113245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28220" t="17074" r="12900" b="18806"/>
          <a:stretch/>
        </p:blipFill>
        <p:spPr>
          <a:xfrm flipH="1">
            <a:off x="4478625" y="-408150"/>
            <a:ext cx="5383973" cy="3298026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2446720">
            <a:off x="6948776" y="3682850"/>
            <a:ext cx="2578773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679998" y="1341250"/>
            <a:ext cx="5784000" cy="21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80002" y="3480650"/>
            <a:ext cx="57840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35050" y="113245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4572125" y="-11675"/>
            <a:ext cx="0" cy="73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oogle Shape;16;p2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" name="Google Shape;19;p2"/>
          <p:cNvSpPr/>
          <p:nvPr/>
        </p:nvSpPr>
        <p:spPr>
          <a:xfrm>
            <a:off x="631650" y="3242188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36350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64752" y="2329629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4">
            <a:alphaModFix/>
          </a:blip>
          <a:srcRect l="41277" t="17794" r="39777" b="17593"/>
          <a:stretch/>
        </p:blipFill>
        <p:spPr>
          <a:xfrm>
            <a:off x="-161337" y="-515100"/>
            <a:ext cx="1732349" cy="3323201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6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6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188" name="Google Shape;188;p16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16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 rot="-536">
            <a:off x="713226" y="45133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1"/>
          </p:nvPr>
        </p:nvSpPr>
        <p:spPr>
          <a:xfrm>
            <a:off x="1128600" y="1177075"/>
            <a:ext cx="6886800" cy="3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Char char="●"/>
              <a:defRPr sz="1400" b="1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cxnSp>
        <p:nvCxnSpPr>
          <p:cNvPr id="192" name="Google Shape;192;p16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16"/>
          <p:cNvSpPr/>
          <p:nvPr/>
        </p:nvSpPr>
        <p:spPr>
          <a:xfrm>
            <a:off x="-1121525" y="33240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8239400" y="167515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16"/>
          <p:cNvPicPr preferRelativeResize="0"/>
          <p:nvPr/>
        </p:nvPicPr>
        <p:blipFill rotWithShape="1">
          <a:blip r:embed="rId2">
            <a:alphaModFix/>
          </a:blip>
          <a:srcRect l="29162" t="11199" r="31917" b="11238"/>
          <a:stretch/>
        </p:blipFill>
        <p:spPr>
          <a:xfrm rot="5400000" flipH="1">
            <a:off x="-234637" y="-991675"/>
            <a:ext cx="3558835" cy="3989301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8000"/>
              </a:srgbClr>
            </a:outerShdw>
          </a:effectLst>
        </p:spPr>
      </p:pic>
      <p:sp>
        <p:nvSpPr>
          <p:cNvPr id="196" name="Google Shape;196;p16"/>
          <p:cNvSpPr/>
          <p:nvPr/>
        </p:nvSpPr>
        <p:spPr>
          <a:xfrm>
            <a:off x="520975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>
            <a:off x="8510525" y="181222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9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225" name="Google Shape;225;p19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9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7" name="Google Shape;227;p19"/>
          <p:cNvSpPr txBox="1">
            <a:spLocks noGrp="1"/>
          </p:cNvSpPr>
          <p:nvPr>
            <p:ph type="title"/>
          </p:nvPr>
        </p:nvSpPr>
        <p:spPr>
          <a:xfrm rot="-536">
            <a:off x="713226" y="45133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28" name="Google Shape;228;p19"/>
          <p:cNvPicPr preferRelativeResize="0"/>
          <p:nvPr/>
        </p:nvPicPr>
        <p:blipFill rotWithShape="1">
          <a:blip r:embed="rId2">
            <a:alphaModFix/>
          </a:blip>
          <a:srcRect l="33555" t="8680" r="42709" b="5886"/>
          <a:stretch/>
        </p:blipFill>
        <p:spPr>
          <a:xfrm rot="-1152821">
            <a:off x="-920824" y="1344313"/>
            <a:ext cx="2170247" cy="4394274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sp>
        <p:nvSpPr>
          <p:cNvPr id="229" name="Google Shape;229;p19"/>
          <p:cNvSpPr/>
          <p:nvPr/>
        </p:nvSpPr>
        <p:spPr>
          <a:xfrm>
            <a:off x="175185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0" name="Google Shape;230;p19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0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233" name="Google Shape;233;p20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20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 rot="-535">
            <a:off x="713250" y="45133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236" name="Google Shape;236;p20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20"/>
          <p:cNvSpPr/>
          <p:nvPr/>
        </p:nvSpPr>
        <p:spPr>
          <a:xfrm>
            <a:off x="-1624750" y="87517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0"/>
          <p:cNvPicPr preferRelativeResize="0"/>
          <p:nvPr/>
        </p:nvPicPr>
        <p:blipFill rotWithShape="1">
          <a:blip r:embed="rId2">
            <a:alphaModFix/>
          </a:blip>
          <a:srcRect l="22820" t="35125" r="60837" b="21928"/>
          <a:stretch/>
        </p:blipFill>
        <p:spPr>
          <a:xfrm rot="570400">
            <a:off x="-678424" y="2499079"/>
            <a:ext cx="1272377" cy="1880947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239" name="Google Shape;239;p20"/>
          <p:cNvSpPr/>
          <p:nvPr/>
        </p:nvSpPr>
        <p:spPr>
          <a:xfrm>
            <a:off x="104750" y="130592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4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274" name="Google Shape;274;p24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24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 rot="-536">
            <a:off x="713226" y="45133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" name="Google Shape;277;p24"/>
          <p:cNvSpPr txBox="1">
            <a:spLocks noGrp="1"/>
          </p:cNvSpPr>
          <p:nvPr>
            <p:ph type="subTitle" idx="1"/>
          </p:nvPr>
        </p:nvSpPr>
        <p:spPr>
          <a:xfrm>
            <a:off x="713225" y="1173800"/>
            <a:ext cx="57492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4"/>
          <p:cNvSpPr txBox="1">
            <a:spLocks noGrp="1"/>
          </p:cNvSpPr>
          <p:nvPr>
            <p:ph type="subTitle" idx="2"/>
          </p:nvPr>
        </p:nvSpPr>
        <p:spPr>
          <a:xfrm>
            <a:off x="713225" y="1513625"/>
            <a:ext cx="57492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4"/>
          <p:cNvSpPr txBox="1">
            <a:spLocks noGrp="1"/>
          </p:cNvSpPr>
          <p:nvPr>
            <p:ph type="subTitle" idx="3"/>
          </p:nvPr>
        </p:nvSpPr>
        <p:spPr>
          <a:xfrm>
            <a:off x="713225" y="2264525"/>
            <a:ext cx="57492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subTitle" idx="4"/>
          </p:nvPr>
        </p:nvSpPr>
        <p:spPr>
          <a:xfrm>
            <a:off x="713225" y="2604350"/>
            <a:ext cx="57492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subTitle" idx="5"/>
          </p:nvPr>
        </p:nvSpPr>
        <p:spPr>
          <a:xfrm>
            <a:off x="713225" y="3355250"/>
            <a:ext cx="57492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subTitle" idx="6"/>
          </p:nvPr>
        </p:nvSpPr>
        <p:spPr>
          <a:xfrm>
            <a:off x="713225" y="3695075"/>
            <a:ext cx="57492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4"/>
          <p:cNvSpPr/>
          <p:nvPr/>
        </p:nvSpPr>
        <p:spPr>
          <a:xfrm>
            <a:off x="8110800" y="143725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4"/>
          <p:cNvSpPr/>
          <p:nvPr/>
        </p:nvSpPr>
        <p:spPr>
          <a:xfrm>
            <a:off x="7967950" y="254240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442215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-1628750" y="22212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185850" y="8605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5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290" name="Google Shape;290;p25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25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2" name="Google Shape;292;p25"/>
          <p:cNvSpPr txBox="1">
            <a:spLocks noGrp="1"/>
          </p:cNvSpPr>
          <p:nvPr>
            <p:ph type="title"/>
          </p:nvPr>
        </p:nvSpPr>
        <p:spPr>
          <a:xfrm rot="-536">
            <a:off x="713226" y="45133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subTitle" idx="1"/>
          </p:nvPr>
        </p:nvSpPr>
        <p:spPr>
          <a:xfrm>
            <a:off x="2978550" y="1173800"/>
            <a:ext cx="54339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subTitle" idx="2"/>
          </p:nvPr>
        </p:nvSpPr>
        <p:spPr>
          <a:xfrm>
            <a:off x="2978550" y="1513625"/>
            <a:ext cx="54339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5"/>
          <p:cNvSpPr txBox="1">
            <a:spLocks noGrp="1"/>
          </p:cNvSpPr>
          <p:nvPr>
            <p:ph type="subTitle" idx="3"/>
          </p:nvPr>
        </p:nvSpPr>
        <p:spPr>
          <a:xfrm>
            <a:off x="2978550" y="2264525"/>
            <a:ext cx="54339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5"/>
          <p:cNvSpPr txBox="1">
            <a:spLocks noGrp="1"/>
          </p:cNvSpPr>
          <p:nvPr>
            <p:ph type="subTitle" idx="4"/>
          </p:nvPr>
        </p:nvSpPr>
        <p:spPr>
          <a:xfrm>
            <a:off x="2978550" y="2604350"/>
            <a:ext cx="54339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5"/>
          </p:nvPr>
        </p:nvSpPr>
        <p:spPr>
          <a:xfrm>
            <a:off x="2978550" y="3355250"/>
            <a:ext cx="54339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6"/>
          </p:nvPr>
        </p:nvSpPr>
        <p:spPr>
          <a:xfrm>
            <a:off x="2978550" y="3695075"/>
            <a:ext cx="54339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9" name="Google Shape;299;p25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" name="Google Shape;300;p25"/>
          <p:cNvSpPr/>
          <p:nvPr/>
        </p:nvSpPr>
        <p:spPr>
          <a:xfrm>
            <a:off x="-885875" y="171787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854025" y="218832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560880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5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6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305" name="Google Shape;305;p26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26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7" name="Google Shape;307;p26"/>
          <p:cNvSpPr txBox="1">
            <a:spLocks noGrp="1"/>
          </p:cNvSpPr>
          <p:nvPr>
            <p:ph type="title"/>
          </p:nvPr>
        </p:nvSpPr>
        <p:spPr>
          <a:xfrm rot="-536">
            <a:off x="713226" y="45133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1"/>
          </p:nvPr>
        </p:nvSpPr>
        <p:spPr>
          <a:xfrm>
            <a:off x="865625" y="2670500"/>
            <a:ext cx="22617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subTitle" idx="2"/>
          </p:nvPr>
        </p:nvSpPr>
        <p:spPr>
          <a:xfrm>
            <a:off x="3431975" y="2670500"/>
            <a:ext cx="22617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3"/>
          </p:nvPr>
        </p:nvSpPr>
        <p:spPr>
          <a:xfrm>
            <a:off x="865625" y="3058400"/>
            <a:ext cx="22617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4"/>
          </p:nvPr>
        </p:nvSpPr>
        <p:spPr>
          <a:xfrm>
            <a:off x="3431975" y="3058400"/>
            <a:ext cx="22617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subTitle" idx="5"/>
          </p:nvPr>
        </p:nvSpPr>
        <p:spPr>
          <a:xfrm>
            <a:off x="6016675" y="2670500"/>
            <a:ext cx="22617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6"/>
          </p:nvPr>
        </p:nvSpPr>
        <p:spPr>
          <a:xfrm>
            <a:off x="6016675" y="3058400"/>
            <a:ext cx="22617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4" name="Google Shape;314;p26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26"/>
          <p:cNvSpPr/>
          <p:nvPr/>
        </p:nvSpPr>
        <p:spPr>
          <a:xfrm>
            <a:off x="63970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0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374" name="Google Shape;374;p30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30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6" name="Google Shape;376;p30"/>
          <p:cNvSpPr/>
          <p:nvPr/>
        </p:nvSpPr>
        <p:spPr>
          <a:xfrm>
            <a:off x="7555250" y="1677913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7" name="Google Shape;377;p30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8" name="Google Shape;378;p30"/>
          <p:cNvPicPr preferRelativeResize="0"/>
          <p:nvPr/>
        </p:nvPicPr>
        <p:blipFill rotWithShape="1">
          <a:blip r:embed="rId2">
            <a:alphaModFix/>
          </a:blip>
          <a:srcRect l="41277" t="17794" r="39777" b="17593"/>
          <a:stretch/>
        </p:blipFill>
        <p:spPr>
          <a:xfrm rot="8276863">
            <a:off x="884639" y="2534351"/>
            <a:ext cx="1732349" cy="3323200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379" name="Google Shape;379;p30"/>
          <p:cNvPicPr preferRelativeResize="0"/>
          <p:nvPr/>
        </p:nvPicPr>
        <p:blipFill rotWithShape="1">
          <a:blip r:embed="rId3">
            <a:alphaModFix/>
          </a:blip>
          <a:srcRect l="29162" t="11199" r="31917" b="11238"/>
          <a:stretch/>
        </p:blipFill>
        <p:spPr>
          <a:xfrm rot="-5400000">
            <a:off x="5482563" y="-657425"/>
            <a:ext cx="3558835" cy="3989301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8000"/>
              </a:srgbClr>
            </a:outerShdw>
          </a:effectLst>
        </p:spPr>
      </p:pic>
      <p:sp>
        <p:nvSpPr>
          <p:cNvPr id="380" name="Google Shape;380;p30"/>
          <p:cNvSpPr/>
          <p:nvPr/>
        </p:nvSpPr>
        <p:spPr>
          <a:xfrm>
            <a:off x="-1058725" y="228338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0"/>
          <p:cNvSpPr/>
          <p:nvPr/>
        </p:nvSpPr>
        <p:spPr>
          <a:xfrm>
            <a:off x="744150" y="8422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0"/>
          <p:cNvSpPr/>
          <p:nvPr/>
        </p:nvSpPr>
        <p:spPr>
          <a:xfrm>
            <a:off x="442215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31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385" name="Google Shape;385;p31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31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87" name="Google Shape;387;p31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8" name="Google Shape;388;p31"/>
          <p:cNvSpPr/>
          <p:nvPr/>
        </p:nvSpPr>
        <p:spPr>
          <a:xfrm>
            <a:off x="-879625" y="1229313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9" name="Google Shape;389;p31"/>
          <p:cNvPicPr preferRelativeResize="0"/>
          <p:nvPr/>
        </p:nvPicPr>
        <p:blipFill rotWithShape="1">
          <a:blip r:embed="rId2">
            <a:alphaModFix/>
          </a:blip>
          <a:srcRect l="33555" t="8680" r="42709" b="5886"/>
          <a:stretch/>
        </p:blipFill>
        <p:spPr>
          <a:xfrm>
            <a:off x="6973763" y="1465788"/>
            <a:ext cx="2170248" cy="4394274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pic>
        <p:nvPicPr>
          <p:cNvPr id="390" name="Google Shape;390;p31"/>
          <p:cNvPicPr preferRelativeResize="0"/>
          <p:nvPr/>
        </p:nvPicPr>
        <p:blipFill rotWithShape="1">
          <a:blip r:embed="rId3">
            <a:alphaModFix/>
          </a:blip>
          <a:srcRect l="28220" t="17074" r="12900" b="18806"/>
          <a:stretch/>
        </p:blipFill>
        <p:spPr>
          <a:xfrm rot="-1012590">
            <a:off x="-578224" y="-912589"/>
            <a:ext cx="5383972" cy="3298027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391" name="Google Shape;391;p31"/>
          <p:cNvPicPr preferRelativeResize="0"/>
          <p:nvPr/>
        </p:nvPicPr>
        <p:blipFill rotWithShape="1">
          <a:blip r:embed="rId4">
            <a:alphaModFix/>
          </a:blip>
          <a:srcRect l="22820" t="35125" r="60837" b="21928"/>
          <a:stretch/>
        </p:blipFill>
        <p:spPr>
          <a:xfrm rot="-9432489">
            <a:off x="1895089" y="3653253"/>
            <a:ext cx="1272373" cy="1880948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392" name="Google Shape;392;p31"/>
          <p:cNvSpPr/>
          <p:nvPr/>
        </p:nvSpPr>
        <p:spPr>
          <a:xfrm>
            <a:off x="1035200" y="26668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1"/>
          <p:cNvSpPr/>
          <p:nvPr/>
        </p:nvSpPr>
        <p:spPr>
          <a:xfrm>
            <a:off x="5379625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25" name="Google Shape;25;p3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3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41300" y="2310388"/>
            <a:ext cx="52614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915400" y="3172413"/>
            <a:ext cx="3313200" cy="72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595650" y="1092675"/>
            <a:ext cx="1952700" cy="12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7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-1051737" y="122932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8132338" y="122932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 l="28220" t="17074" r="12900" b="18806"/>
          <a:stretch/>
        </p:blipFill>
        <p:spPr>
          <a:xfrm flipH="1">
            <a:off x="4402425" y="-484350"/>
            <a:ext cx="5383973" cy="3298026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33" name="Google Shape;33;p3"/>
          <p:cNvSpPr/>
          <p:nvPr/>
        </p:nvSpPr>
        <p:spPr>
          <a:xfrm>
            <a:off x="442645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563375" y="14757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112725" y="18124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3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-10143195">
            <a:off x="-512076" y="-314200"/>
            <a:ext cx="2578774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67" name="Google Shape;67;p6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6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 rot="-536">
            <a:off x="713226" y="44888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70" name="Google Shape;70;p6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6"/>
          <p:cNvSpPr/>
          <p:nvPr/>
        </p:nvSpPr>
        <p:spPr>
          <a:xfrm>
            <a:off x="7587225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2">
            <a:alphaModFix/>
          </a:blip>
          <a:srcRect l="41277" t="17794" r="39777" b="17593"/>
          <a:stretch/>
        </p:blipFill>
        <p:spPr>
          <a:xfrm rot="8276863">
            <a:off x="378639" y="2954126"/>
            <a:ext cx="1732349" cy="3323200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8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87" name="Google Shape;87;p8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8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1388100" y="803250"/>
            <a:ext cx="6367800" cy="35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90" name="Google Shape;90;p8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8"/>
          <p:cNvSpPr/>
          <p:nvPr/>
        </p:nvSpPr>
        <p:spPr>
          <a:xfrm>
            <a:off x="-742825" y="57035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8060700" y="147820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8"/>
          <p:cNvPicPr preferRelativeResize="0"/>
          <p:nvPr/>
        </p:nvPicPr>
        <p:blipFill rotWithShape="1">
          <a:blip r:embed="rId2">
            <a:alphaModFix/>
          </a:blip>
          <a:srcRect l="29162" t="11199" r="31917" b="11238"/>
          <a:stretch/>
        </p:blipFill>
        <p:spPr>
          <a:xfrm rot="5400005" flipH="1">
            <a:off x="-211062" y="-808650"/>
            <a:ext cx="3558830" cy="3989301"/>
          </a:xfrm>
          <a:prstGeom prst="rect">
            <a:avLst/>
          </a:prstGeom>
          <a:noFill/>
          <a:ln>
            <a:noFill/>
          </a:ln>
          <a:effectLst>
            <a:outerShdw blurRad="57150" dist="19050" dir="6960000" algn="bl" rotWithShape="0">
              <a:srgbClr val="000000">
                <a:alpha val="36000"/>
              </a:srgbClr>
            </a:outerShdw>
          </a:effectLst>
        </p:spPr>
      </p:pic>
      <p:sp>
        <p:nvSpPr>
          <p:cNvPr id="94" name="Google Shape;94;p8"/>
          <p:cNvSpPr/>
          <p:nvPr/>
        </p:nvSpPr>
        <p:spPr>
          <a:xfrm>
            <a:off x="904200" y="27008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8607000" y="141570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5079825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99" name="Google Shape;99;p9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9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713225" y="1659350"/>
            <a:ext cx="40452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5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ubTitle" idx="1"/>
          </p:nvPr>
        </p:nvSpPr>
        <p:spPr>
          <a:xfrm>
            <a:off x="713225" y="2329537"/>
            <a:ext cx="4045200" cy="1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03" name="Google Shape;103;p9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9"/>
          <p:cNvSpPr/>
          <p:nvPr/>
        </p:nvSpPr>
        <p:spPr>
          <a:xfrm>
            <a:off x="8095563" y="101745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167555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7946625" y="23264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9"/>
          <p:cNvPicPr preferRelativeResize="0"/>
          <p:nvPr/>
        </p:nvPicPr>
        <p:blipFill rotWithShape="1">
          <a:blip r:embed="rId2">
            <a:alphaModFix/>
          </a:blip>
          <a:srcRect l="29162" t="11199" r="31917" b="11238"/>
          <a:stretch/>
        </p:blipFill>
        <p:spPr>
          <a:xfrm rot="-3345947" flipH="1">
            <a:off x="2996413" y="2037099"/>
            <a:ext cx="3558833" cy="3989301"/>
          </a:xfrm>
          <a:prstGeom prst="rect">
            <a:avLst/>
          </a:prstGeom>
          <a:noFill/>
          <a:ln>
            <a:noFill/>
          </a:ln>
          <a:effectLst>
            <a:outerShdw blurRad="57150" dist="19050" dir="6960000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3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134" name="Google Shape;134;p13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3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 rot="-536">
            <a:off x="713226" y="45133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"/>
          </p:nvPr>
        </p:nvSpPr>
        <p:spPr>
          <a:xfrm>
            <a:off x="713225" y="1756100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2"/>
          </p:nvPr>
        </p:nvSpPr>
        <p:spPr>
          <a:xfrm>
            <a:off x="3351700" y="1756100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3"/>
          </p:nvPr>
        </p:nvSpPr>
        <p:spPr>
          <a:xfrm>
            <a:off x="713225" y="3331525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4"/>
          </p:nvPr>
        </p:nvSpPr>
        <p:spPr>
          <a:xfrm>
            <a:off x="3351700" y="3331525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5"/>
          </p:nvPr>
        </p:nvSpPr>
        <p:spPr>
          <a:xfrm>
            <a:off x="713225" y="209592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6"/>
          </p:nvPr>
        </p:nvSpPr>
        <p:spPr>
          <a:xfrm>
            <a:off x="3351700" y="209592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7"/>
          </p:nvPr>
        </p:nvSpPr>
        <p:spPr>
          <a:xfrm>
            <a:off x="713225" y="366817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8"/>
          </p:nvPr>
        </p:nvSpPr>
        <p:spPr>
          <a:xfrm>
            <a:off x="3351700" y="366817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9" hasCustomPrompt="1"/>
          </p:nvPr>
        </p:nvSpPr>
        <p:spPr>
          <a:xfrm>
            <a:off x="1574675" y="1212038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13" hasCustomPrompt="1"/>
          </p:nvPr>
        </p:nvSpPr>
        <p:spPr>
          <a:xfrm>
            <a:off x="1574675" y="2787463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14" hasCustomPrompt="1"/>
          </p:nvPr>
        </p:nvSpPr>
        <p:spPr>
          <a:xfrm>
            <a:off x="4213150" y="1212038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5" hasCustomPrompt="1"/>
          </p:nvPr>
        </p:nvSpPr>
        <p:spPr>
          <a:xfrm>
            <a:off x="4213150" y="2787463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6"/>
          </p:nvPr>
        </p:nvSpPr>
        <p:spPr>
          <a:xfrm>
            <a:off x="5963225" y="1756100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7"/>
          </p:nvPr>
        </p:nvSpPr>
        <p:spPr>
          <a:xfrm>
            <a:off x="5963225" y="3331525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8"/>
          </p:nvPr>
        </p:nvSpPr>
        <p:spPr>
          <a:xfrm>
            <a:off x="5963225" y="209592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9"/>
          </p:nvPr>
        </p:nvSpPr>
        <p:spPr>
          <a:xfrm>
            <a:off x="5963225" y="366817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20" hasCustomPrompt="1"/>
          </p:nvPr>
        </p:nvSpPr>
        <p:spPr>
          <a:xfrm>
            <a:off x="6824675" y="1212038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21" hasCustomPrompt="1"/>
          </p:nvPr>
        </p:nvSpPr>
        <p:spPr>
          <a:xfrm>
            <a:off x="6824675" y="2787463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55" name="Google Shape;155;p13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13"/>
          <p:cNvSpPr/>
          <p:nvPr/>
        </p:nvSpPr>
        <p:spPr>
          <a:xfrm>
            <a:off x="248675" y="4605663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13"/>
          <p:cNvPicPr preferRelativeResize="0"/>
          <p:nvPr/>
        </p:nvPicPr>
        <p:blipFill rotWithShape="1">
          <a:blip r:embed="rId2">
            <a:alphaModFix/>
          </a:blip>
          <a:srcRect l="29162" t="11199" r="31917" b="11238"/>
          <a:stretch/>
        </p:blipFill>
        <p:spPr>
          <a:xfrm rot="-5400000">
            <a:off x="6098113" y="-706250"/>
            <a:ext cx="3558835" cy="3989301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4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160" name="Google Shape;160;p14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4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1957000" y="3362500"/>
            <a:ext cx="5238600" cy="5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2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1952700" y="1272475"/>
            <a:ext cx="5238600" cy="20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28600" lvl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4" name="Google Shape;164;p14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4"/>
          <p:cNvSpPr/>
          <p:nvPr/>
        </p:nvSpPr>
        <p:spPr>
          <a:xfrm>
            <a:off x="3101625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"/>
          <p:cNvSpPr/>
          <p:nvPr/>
        </p:nvSpPr>
        <p:spPr>
          <a:xfrm>
            <a:off x="7778275" y="6900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8628200" y="264660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14"/>
          <p:cNvPicPr preferRelativeResize="0"/>
          <p:nvPr/>
        </p:nvPicPr>
        <p:blipFill rotWithShape="1">
          <a:blip r:embed="rId2">
            <a:alphaModFix/>
          </a:blip>
          <a:srcRect l="33555" t="8680" r="42709" b="5886"/>
          <a:stretch/>
        </p:blipFill>
        <p:spPr>
          <a:xfrm>
            <a:off x="-367800" y="1670150"/>
            <a:ext cx="2170248" cy="4394274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 l="29162" t="11199" r="31917" b="11238"/>
          <a:stretch/>
        </p:blipFill>
        <p:spPr>
          <a:xfrm rot="-6462091">
            <a:off x="4688463" y="-1076525"/>
            <a:ext cx="3558835" cy="3989302"/>
          </a:xfrm>
          <a:prstGeom prst="rect">
            <a:avLst/>
          </a:prstGeom>
          <a:noFill/>
          <a:ln>
            <a:noFill/>
          </a:ln>
          <a:effectLst>
            <a:outerShdw blurRad="57150" dist="19050" dir="6960000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4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5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172" name="Google Shape;172;p15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15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4" name="Google Shape;174;p15"/>
          <p:cNvSpPr txBox="1">
            <a:spLocks noGrp="1"/>
          </p:cNvSpPr>
          <p:nvPr>
            <p:ph type="subTitle" idx="1"/>
          </p:nvPr>
        </p:nvSpPr>
        <p:spPr>
          <a:xfrm>
            <a:off x="2328000" y="1454038"/>
            <a:ext cx="4488000" cy="3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title" hasCustomPrompt="1"/>
          </p:nvPr>
        </p:nvSpPr>
        <p:spPr>
          <a:xfrm>
            <a:off x="2328000" y="656811"/>
            <a:ext cx="44880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2"/>
          </p:nvPr>
        </p:nvSpPr>
        <p:spPr>
          <a:xfrm>
            <a:off x="2328000" y="2663738"/>
            <a:ext cx="4488000" cy="3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title" idx="3" hasCustomPrompt="1"/>
          </p:nvPr>
        </p:nvSpPr>
        <p:spPr>
          <a:xfrm>
            <a:off x="2328000" y="1866512"/>
            <a:ext cx="44880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78" name="Google Shape;178;p15"/>
          <p:cNvSpPr txBox="1">
            <a:spLocks noGrp="1"/>
          </p:cNvSpPr>
          <p:nvPr>
            <p:ph type="subTitle" idx="4"/>
          </p:nvPr>
        </p:nvSpPr>
        <p:spPr>
          <a:xfrm>
            <a:off x="2328075" y="3873438"/>
            <a:ext cx="4488000" cy="3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title" idx="5" hasCustomPrompt="1"/>
          </p:nvPr>
        </p:nvSpPr>
        <p:spPr>
          <a:xfrm>
            <a:off x="2328000" y="3076211"/>
            <a:ext cx="44880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cxnSp>
        <p:nvCxnSpPr>
          <p:cNvPr id="180" name="Google Shape;180;p15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15"/>
          <p:cNvSpPr/>
          <p:nvPr/>
        </p:nvSpPr>
        <p:spPr>
          <a:xfrm>
            <a:off x="-1047625" y="152922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8128225" y="26020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15"/>
          <p:cNvPicPr preferRelativeResize="0"/>
          <p:nvPr/>
        </p:nvPicPr>
        <p:blipFill rotWithShape="1">
          <a:blip r:embed="rId2">
            <a:alphaModFix/>
          </a:blip>
          <a:srcRect l="28220" t="17074" r="12900" b="18806"/>
          <a:stretch/>
        </p:blipFill>
        <p:spPr>
          <a:xfrm>
            <a:off x="-1015575" y="-693950"/>
            <a:ext cx="5383973" cy="3298026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184" name="Google Shape;184;p15"/>
          <p:cNvSpPr/>
          <p:nvPr/>
        </p:nvSpPr>
        <p:spPr>
          <a:xfrm>
            <a:off x="245850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8128225" y="77002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27575" y="451625"/>
            <a:ext cx="714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7575" y="1152475"/>
            <a:ext cx="714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iri"/>
              <a:buChar char="●"/>
              <a:defRPr sz="1800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○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■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●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○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■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●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○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■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70" r:id="rId13"/>
    <p:sldLayoutId id="2147483671" r:id="rId14"/>
    <p:sldLayoutId id="2147483672" r:id="rId15"/>
    <p:sldLayoutId id="2147483676" r:id="rId16"/>
    <p:sldLayoutId id="2147483677" r:id="rId17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6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ms31ARlXQQQ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Q92lC3dbxUk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6"/>
          <p:cNvSpPr txBox="1">
            <a:spLocks noGrp="1"/>
          </p:cNvSpPr>
          <p:nvPr>
            <p:ph type="ctrTitle"/>
          </p:nvPr>
        </p:nvSpPr>
        <p:spPr>
          <a:xfrm>
            <a:off x="1679998" y="1341250"/>
            <a:ext cx="5784000" cy="2155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Gli Etruschi</a:t>
            </a:r>
            <a:br>
              <a:rPr lang="en" dirty="0" smtClean="0"/>
            </a:br>
            <a:r>
              <a:rPr lang="en" dirty="0" smtClean="0"/>
              <a:t>0 </a:t>
            </a:r>
            <a:r>
              <a:rPr lang="it-IT" i="1" dirty="0" err="1" smtClean="0"/>
              <a:t>ràsenna</a:t>
            </a:r>
            <a:endParaRPr dirty="0"/>
          </a:p>
        </p:txBody>
      </p:sp>
      <p:sp>
        <p:nvSpPr>
          <p:cNvPr id="410" name="Google Shape;410;p36"/>
          <p:cNvSpPr txBox="1">
            <a:spLocks noGrp="1"/>
          </p:cNvSpPr>
          <p:nvPr>
            <p:ph type="subTitle" idx="1"/>
          </p:nvPr>
        </p:nvSpPr>
        <p:spPr>
          <a:xfrm>
            <a:off x="1679998" y="3496525"/>
            <a:ext cx="57840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/>
              <a:t>Dalle origini ai re di Roma</a:t>
            </a:r>
            <a:endParaRPr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2"/>
          <p:cNvSpPr txBox="1">
            <a:spLocks noGrp="1"/>
          </p:cNvSpPr>
          <p:nvPr>
            <p:ph type="title"/>
          </p:nvPr>
        </p:nvSpPr>
        <p:spPr>
          <a:xfrm>
            <a:off x="242708" y="613720"/>
            <a:ext cx="40452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Attività</a:t>
            </a:r>
            <a:endParaRPr dirty="0"/>
          </a:p>
        </p:txBody>
      </p:sp>
      <p:sp>
        <p:nvSpPr>
          <p:cNvPr id="482" name="Google Shape;482;p42"/>
          <p:cNvSpPr txBox="1">
            <a:spLocks noGrp="1"/>
          </p:cNvSpPr>
          <p:nvPr>
            <p:ph type="subTitle" idx="1"/>
          </p:nvPr>
        </p:nvSpPr>
        <p:spPr>
          <a:xfrm>
            <a:off x="3589298" y="222884"/>
            <a:ext cx="4493580" cy="1887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/>
            <a:r>
              <a:rPr lang="it-IT" sz="2800" dirty="0"/>
              <a:t>Coltivavano cereali, orzo, grano, farro, viti e ulivi. Allevavano bovini, ovini e suini.</a:t>
            </a:r>
          </a:p>
        </p:txBody>
      </p:sp>
      <p:pic>
        <p:nvPicPr>
          <p:cNvPr id="483" name="Google Shape;483;p42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-10143195">
            <a:off x="896974" y="-754325"/>
            <a:ext cx="2578774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pic>
        <p:nvPicPr>
          <p:cNvPr id="484" name="Google Shape;484;p42"/>
          <p:cNvPicPr preferRelativeResize="0"/>
          <p:nvPr/>
        </p:nvPicPr>
        <p:blipFill rotWithShape="1">
          <a:blip r:embed="rId4">
            <a:alphaModFix/>
          </a:blip>
          <a:srcRect l="33555" t="8680" r="42709" b="5886"/>
          <a:stretch/>
        </p:blipFill>
        <p:spPr>
          <a:xfrm rot="-1679978">
            <a:off x="7183242" y="-1394383"/>
            <a:ext cx="2170249" cy="4394276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pic>
        <p:nvPicPr>
          <p:cNvPr id="7170" name="Picture 2" descr="○ - STORIA DELL'AGRICOLTURA E DELLA TRANSUMANZA A TUSCANIA. 1° parte. di  Mauro Loreti. - Succede a Tuscania - Toscanella - 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2" y="1993509"/>
            <a:ext cx="4980891" cy="259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2"/>
          <p:cNvSpPr txBox="1">
            <a:spLocks noGrp="1"/>
          </p:cNvSpPr>
          <p:nvPr>
            <p:ph type="title"/>
          </p:nvPr>
        </p:nvSpPr>
        <p:spPr>
          <a:xfrm>
            <a:off x="242708" y="613720"/>
            <a:ext cx="40452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Attività</a:t>
            </a:r>
            <a:endParaRPr dirty="0"/>
          </a:p>
        </p:txBody>
      </p:sp>
      <p:sp>
        <p:nvSpPr>
          <p:cNvPr id="482" name="Google Shape;482;p42"/>
          <p:cNvSpPr txBox="1">
            <a:spLocks noGrp="1"/>
          </p:cNvSpPr>
          <p:nvPr>
            <p:ph type="subTitle" idx="1"/>
          </p:nvPr>
        </p:nvSpPr>
        <p:spPr>
          <a:xfrm>
            <a:off x="109251" y="1453240"/>
            <a:ext cx="4178657" cy="3354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/>
            <a:r>
              <a:rPr lang="it-IT" sz="2800" dirty="0"/>
              <a:t>Erano abili nella lavorazione del bronzo e dell’argilla, con la quale ottenevano il </a:t>
            </a:r>
            <a:r>
              <a:rPr lang="it-IT" sz="2800" b="1" dirty="0"/>
              <a:t>bucchero</a:t>
            </a:r>
            <a:r>
              <a:rPr lang="it-IT" sz="2800" dirty="0"/>
              <a:t>, una ceramica nera e lucida fatta impastando argilla e carbone vegetale. </a:t>
            </a:r>
          </a:p>
        </p:txBody>
      </p:sp>
      <p:pic>
        <p:nvPicPr>
          <p:cNvPr id="483" name="Google Shape;483;p42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-10143195">
            <a:off x="896974" y="-754325"/>
            <a:ext cx="2578774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pic>
        <p:nvPicPr>
          <p:cNvPr id="484" name="Google Shape;484;p42"/>
          <p:cNvPicPr preferRelativeResize="0"/>
          <p:nvPr/>
        </p:nvPicPr>
        <p:blipFill rotWithShape="1">
          <a:blip r:embed="rId4">
            <a:alphaModFix/>
          </a:blip>
          <a:srcRect l="33555" t="8680" r="42709" b="5886"/>
          <a:stretch/>
        </p:blipFill>
        <p:spPr>
          <a:xfrm rot="-1679978">
            <a:off x="7183242" y="-1394383"/>
            <a:ext cx="2170249" cy="4394276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pic>
        <p:nvPicPr>
          <p:cNvPr id="7" name="Immagin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14" y="0"/>
            <a:ext cx="2388870" cy="298767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49" y="1797703"/>
            <a:ext cx="3789562" cy="323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9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"/>
          <p:cNvSpPr txBox="1">
            <a:spLocks noGrp="1"/>
          </p:cNvSpPr>
          <p:nvPr>
            <p:ph type="title"/>
          </p:nvPr>
        </p:nvSpPr>
        <p:spPr>
          <a:xfrm rot="-608">
            <a:off x="1084363" y="85748"/>
            <a:ext cx="6785400" cy="597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Società</a:t>
            </a:r>
            <a:endParaRPr dirty="0"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519" name="Google Shape;519;p43"/>
          <p:cNvSpPr/>
          <p:nvPr/>
        </p:nvSpPr>
        <p:spPr>
          <a:xfrm>
            <a:off x="-885875" y="-73242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3"/>
          <p:cNvSpPr/>
          <p:nvPr/>
        </p:nvSpPr>
        <p:spPr>
          <a:xfrm>
            <a:off x="877825" y="12138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6" name="Picture 4" descr="GLI ETRUSCHI - Magna Graecia Roma Aete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61" y="1686228"/>
            <a:ext cx="4661489" cy="34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" name="Google Shape;521;p43"/>
          <p:cNvPicPr preferRelativeResize="0"/>
          <p:nvPr/>
        </p:nvPicPr>
        <p:blipFill rotWithShape="1">
          <a:blip r:embed="rId4">
            <a:alphaModFix/>
          </a:blip>
          <a:srcRect l="27280" t="12041" r="28253" b="21059"/>
          <a:stretch/>
        </p:blipFill>
        <p:spPr>
          <a:xfrm rot="2446721">
            <a:off x="7469463" y="-575240"/>
            <a:ext cx="2925805" cy="2476032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sp>
        <p:nvSpPr>
          <p:cNvPr id="2" name="Rettangolo 1"/>
          <p:cNvSpPr/>
          <p:nvPr/>
        </p:nvSpPr>
        <p:spPr>
          <a:xfrm>
            <a:off x="1012054" y="684282"/>
            <a:ext cx="7075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1310" algn="l"/>
              </a:tabLst>
            </a:pPr>
            <a:r>
              <a:rPr lang="it-IT" sz="20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Le città etrusche erano città-stato indipendenti.</a:t>
            </a:r>
          </a:p>
          <a:p>
            <a:pPr>
              <a:tabLst>
                <a:tab pos="321310" algn="l"/>
              </a:tabLst>
            </a:pPr>
            <a:r>
              <a:rPr lang="it-IT" sz="20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In Etruria nacque, però, una confederazione di dodici città, chiamata </a:t>
            </a:r>
            <a:r>
              <a:rPr lang="it-IT" sz="2000" b="1" dirty="0" err="1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dodecapoli</a:t>
            </a:r>
            <a:r>
              <a:rPr lang="it-IT" sz="20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, i cui rappresentanti si riunivano in assemblea una volta l’anno o nei casi di pericolo.</a:t>
            </a:r>
            <a:endParaRPr lang="it-IT" sz="2000" dirty="0">
              <a:effectLst/>
              <a:latin typeface="Amiri" panose="020B0604020202020204" charset="-78"/>
              <a:ea typeface="Calibri" panose="020F0502020204030204" pitchFamily="34" charset="0"/>
              <a:cs typeface="Amiri" panose="020B0604020202020204" charset="-7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44"/>
          <p:cNvPicPr preferRelativeResize="0"/>
          <p:nvPr/>
        </p:nvPicPr>
        <p:blipFill rotWithShape="1">
          <a:blip r:embed="rId3">
            <a:alphaModFix/>
          </a:blip>
          <a:srcRect l="28218" t="17074" r="17672" b="18806"/>
          <a:stretch/>
        </p:blipFill>
        <p:spPr>
          <a:xfrm>
            <a:off x="-738808" y="-366403"/>
            <a:ext cx="4947950" cy="3298026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3621315" y="205122"/>
            <a:ext cx="5522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1310" algn="l"/>
              </a:tabLst>
            </a:pPr>
            <a:r>
              <a:rPr lang="it-IT" sz="16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A capo delle città-stato c’era un re chiamato </a:t>
            </a:r>
            <a:r>
              <a:rPr lang="it-IT" sz="1600" b="1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lucumone</a:t>
            </a:r>
            <a:r>
              <a:rPr lang="it-IT" sz="16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 che aveva il potere giudiziario, religioso e militare.</a:t>
            </a:r>
          </a:p>
          <a:p>
            <a:pPr>
              <a:tabLst>
                <a:tab pos="321310" algn="l"/>
              </a:tabLst>
            </a:pPr>
            <a:r>
              <a:rPr lang="it-IT" sz="16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Il lucumone, quando camminava pubblicamente, era preceduto da </a:t>
            </a:r>
            <a:r>
              <a:rPr lang="it-IT" sz="1600" b="1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dodici littori</a:t>
            </a:r>
            <a:r>
              <a:rPr lang="it-IT" sz="16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, guardie scelte che portavano sulle spalle il fascio littorio, composto da un fascio di verghe legate, simbolo del potere del re di giudicare e di fustigare i cittadini, e una scure, simbolo del potere del re di punire i cittadini anche con la morte.</a:t>
            </a:r>
            <a:endParaRPr lang="it-IT" sz="1600" dirty="0">
              <a:effectLst/>
              <a:latin typeface="Amiri" panose="020B0604020202020204" charset="-78"/>
              <a:ea typeface="Calibri" panose="020F0502020204030204" pitchFamily="34" charset="0"/>
              <a:cs typeface="Amiri" panose="020B0604020202020204" charset="-78"/>
            </a:endParaRPr>
          </a:p>
        </p:txBody>
      </p:sp>
      <p:pic>
        <p:nvPicPr>
          <p:cNvPr id="19" name="Immagin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34" y="1968181"/>
            <a:ext cx="7381063" cy="2745113"/>
          </a:xfrm>
          <a:prstGeom prst="rect">
            <a:avLst/>
          </a:prstGeom>
          <a:ln>
            <a:noFill/>
            <a:prstDash val="lgDash"/>
          </a:ln>
        </p:spPr>
      </p:pic>
      <p:pic>
        <p:nvPicPr>
          <p:cNvPr id="537" name="Google Shape;537;p44"/>
          <p:cNvPicPr preferRelativeResize="0"/>
          <p:nvPr/>
        </p:nvPicPr>
        <p:blipFill rotWithShape="1">
          <a:blip r:embed="rId5">
            <a:alphaModFix/>
          </a:blip>
          <a:srcRect l="22820" t="35125" r="60837" b="21928"/>
          <a:stretch/>
        </p:blipFill>
        <p:spPr>
          <a:xfrm rot="-1421199">
            <a:off x="687147" y="3517088"/>
            <a:ext cx="1272375" cy="1880948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3"/>
          <p:cNvSpPr/>
          <p:nvPr/>
        </p:nvSpPr>
        <p:spPr>
          <a:xfrm>
            <a:off x="-885875" y="-73242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3"/>
          <p:cNvSpPr/>
          <p:nvPr/>
        </p:nvSpPr>
        <p:spPr>
          <a:xfrm>
            <a:off x="877825" y="12138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1" name="Google Shape;521;p43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2446721">
            <a:off x="7469463" y="-575240"/>
            <a:ext cx="2925805" cy="2476032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sp>
        <p:nvSpPr>
          <p:cNvPr id="2" name="Rettangolo 1"/>
          <p:cNvSpPr/>
          <p:nvPr/>
        </p:nvSpPr>
        <p:spPr>
          <a:xfrm>
            <a:off x="1436914" y="183539"/>
            <a:ext cx="5871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1310" algn="l"/>
              </a:tabLst>
            </a:pPr>
            <a:r>
              <a:rPr lang="it-IT" sz="2000" dirty="0">
                <a:latin typeface="Amiri" panose="020B0604020202020204" charset="-78"/>
                <a:cs typeface="Amiri" panose="020B0604020202020204" charset="-78"/>
              </a:rPr>
              <a:t>Al di sotto del lucumone c’erano i magistrati, poi i sacerdoti, i guerrieri e infine il </a:t>
            </a:r>
            <a:r>
              <a:rPr lang="it-IT" sz="2000" dirty="0" smtClean="0">
                <a:latin typeface="Amiri" panose="020B0604020202020204" charset="-78"/>
                <a:cs typeface="Amiri" panose="020B0604020202020204" charset="-78"/>
              </a:rPr>
              <a:t>popolo.</a:t>
            </a:r>
            <a:endParaRPr lang="it-IT" sz="2000" dirty="0">
              <a:effectLst/>
              <a:latin typeface="Amiri" panose="020B0604020202020204" charset="-78"/>
              <a:ea typeface="Calibri" panose="020F0502020204030204" pitchFamily="34" charset="0"/>
              <a:cs typeface="Amiri" panose="020B0604020202020204" charset="-78"/>
            </a:endParaRPr>
          </a:p>
        </p:txBody>
      </p:sp>
      <p:pic>
        <p:nvPicPr>
          <p:cNvPr id="10242" name="Picture 2" descr="Etruschi societ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17" y="1097736"/>
            <a:ext cx="44100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0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 txBox="1">
            <a:spLocks noGrp="1"/>
          </p:cNvSpPr>
          <p:nvPr>
            <p:ph type="title"/>
          </p:nvPr>
        </p:nvSpPr>
        <p:spPr>
          <a:xfrm rot="-536">
            <a:off x="713134" y="131899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Religione</a:t>
            </a:r>
            <a:endParaRPr dirty="0"/>
          </a:p>
        </p:txBody>
      </p:sp>
      <p:sp>
        <p:nvSpPr>
          <p:cNvPr id="573" name="Google Shape;573;p45"/>
          <p:cNvSpPr/>
          <p:nvPr/>
        </p:nvSpPr>
        <p:spPr>
          <a:xfrm>
            <a:off x="7866375" y="-60610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5"/>
          <p:cNvSpPr/>
          <p:nvPr/>
        </p:nvSpPr>
        <p:spPr>
          <a:xfrm>
            <a:off x="7745350" y="80342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6" name="Google Shape;576;p45"/>
          <p:cNvPicPr preferRelativeResize="0"/>
          <p:nvPr/>
        </p:nvPicPr>
        <p:blipFill rotWithShape="1">
          <a:blip r:embed="rId3">
            <a:alphaModFix/>
          </a:blip>
          <a:srcRect l="38105" t="8680" r="42709" b="5886"/>
          <a:stretch/>
        </p:blipFill>
        <p:spPr>
          <a:xfrm rot="-1679990">
            <a:off x="8071319" y="-317972"/>
            <a:ext cx="1754238" cy="4394291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>
            <a:off x="3926114" y="1061139"/>
            <a:ext cx="39402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Amiri" panose="020B0604020202020204" charset="-78"/>
                <a:ea typeface="Times New Roman" panose="02020603050405020304" pitchFamily="18" charset="0"/>
                <a:cs typeface="Amiri" panose="020B0604020202020204" charset="-78"/>
              </a:rPr>
              <a:t>La religione etrusca è una religione </a:t>
            </a:r>
            <a:r>
              <a:rPr lang="it-IT" sz="1800" b="1" dirty="0">
                <a:latin typeface="Amiri" panose="020B0604020202020204" charset="-78"/>
                <a:ea typeface="Times New Roman" panose="02020603050405020304" pitchFamily="18" charset="0"/>
                <a:cs typeface="Amiri" panose="020B0604020202020204" charset="-78"/>
              </a:rPr>
              <a:t>rivelata e politeista</a:t>
            </a:r>
            <a:r>
              <a:rPr lang="it-IT" sz="1800" dirty="0">
                <a:latin typeface="Amiri" panose="020B0604020202020204" charset="-78"/>
                <a:ea typeface="Times New Roman" panose="02020603050405020304" pitchFamily="18" charset="0"/>
                <a:cs typeface="Amiri" panose="020B0604020202020204" charset="-78"/>
              </a:rPr>
              <a:t>. Secondo la leggenda, dal solco tracciato da un contadino uscì un fanciullo di nome </a:t>
            </a:r>
            <a:r>
              <a:rPr lang="it-IT" sz="1800" b="1" dirty="0" err="1">
                <a:latin typeface="Amiri" panose="020B0604020202020204" charset="-78"/>
                <a:ea typeface="Times New Roman" panose="02020603050405020304" pitchFamily="18" charset="0"/>
                <a:cs typeface="Amiri" panose="020B0604020202020204" charset="-78"/>
              </a:rPr>
              <a:t>Tagète</a:t>
            </a:r>
            <a:r>
              <a:rPr lang="it-IT" sz="1800" dirty="0">
                <a:latin typeface="Amiri" panose="020B0604020202020204" charset="-78"/>
                <a:ea typeface="Times New Roman" panose="02020603050405020304" pitchFamily="18" charset="0"/>
                <a:cs typeface="Amiri" panose="020B0604020202020204" charset="-78"/>
              </a:rPr>
              <a:t> che, in un solo giorno, rivelò agli Etruschi le regole divinatorie per comprendere il volere degli </a:t>
            </a:r>
            <a:r>
              <a:rPr lang="it-IT" sz="1800" dirty="0" err="1">
                <a:latin typeface="Amiri" panose="020B0604020202020204" charset="-78"/>
                <a:ea typeface="Times New Roman" panose="02020603050405020304" pitchFamily="18" charset="0"/>
                <a:cs typeface="Amiri" panose="020B0604020202020204" charset="-78"/>
              </a:rPr>
              <a:t>dèi</a:t>
            </a:r>
            <a:r>
              <a:rPr lang="it-IT" sz="1800" dirty="0">
                <a:latin typeface="Amiri" panose="020B0604020202020204" charset="-78"/>
                <a:ea typeface="Times New Roman" panose="02020603050405020304" pitchFamily="18" charset="0"/>
                <a:cs typeface="Amiri" panose="020B0604020202020204" charset="-78"/>
              </a:rPr>
              <a:t> e il destino degli uomini.</a:t>
            </a:r>
            <a:endParaRPr lang="it-IT" sz="1800" dirty="0">
              <a:effectLst/>
              <a:latin typeface="Amiri" panose="020B0604020202020204" charset="-78"/>
              <a:ea typeface="Calibri" panose="020F0502020204030204" pitchFamily="34" charset="0"/>
              <a:cs typeface="Amiri" panose="020B0604020202020204" charset="-78"/>
            </a:endParaRPr>
          </a:p>
        </p:txBody>
      </p:sp>
      <p:pic>
        <p:nvPicPr>
          <p:cNvPr id="11266" name="Picture 2" descr="Targete: il mito estrusco della Divinazione – tuttatosc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3" y="705200"/>
            <a:ext cx="3233511" cy="358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" name="Google Shape;574;p45"/>
          <p:cNvPicPr preferRelativeResize="0"/>
          <p:nvPr/>
        </p:nvPicPr>
        <p:blipFill rotWithShape="1">
          <a:blip r:embed="rId5">
            <a:alphaModFix/>
          </a:blip>
          <a:srcRect l="41277" t="17794" r="39777" b="17593"/>
          <a:stretch/>
        </p:blipFill>
        <p:spPr>
          <a:xfrm rot="-9623386" flipH="1">
            <a:off x="-338597" y="-708176"/>
            <a:ext cx="1732346" cy="3323200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5"/>
          <p:cNvSpPr/>
          <p:nvPr/>
        </p:nvSpPr>
        <p:spPr>
          <a:xfrm>
            <a:off x="7866375" y="-60610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5"/>
          <p:cNvSpPr/>
          <p:nvPr/>
        </p:nvSpPr>
        <p:spPr>
          <a:xfrm>
            <a:off x="7745350" y="80342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6" name="Google Shape;576;p45"/>
          <p:cNvPicPr preferRelativeResize="0"/>
          <p:nvPr/>
        </p:nvPicPr>
        <p:blipFill rotWithShape="1">
          <a:blip r:embed="rId3">
            <a:alphaModFix/>
          </a:blip>
          <a:srcRect l="38105" t="8680" r="42709" b="5886"/>
          <a:stretch/>
        </p:blipFill>
        <p:spPr>
          <a:xfrm rot="-1679990">
            <a:off x="8071319" y="-317972"/>
            <a:ext cx="1754238" cy="4394291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>
            <a:off x="1560286" y="175768"/>
            <a:ext cx="61850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Amiri" panose="020B0604020202020204" charset="-78"/>
                <a:cs typeface="Amiri" panose="020B0604020202020204" charset="-78"/>
              </a:rPr>
              <a:t>Queste tecniche sono raccolte nei due libri rituali utilizzati dai sacerdoti per interpretare i segni divini:</a:t>
            </a:r>
          </a:p>
          <a:p>
            <a:r>
              <a:rPr lang="it-IT" sz="1800" dirty="0">
                <a:latin typeface="Amiri" panose="020B0604020202020204" charset="-78"/>
                <a:cs typeface="Amiri" panose="020B0604020202020204" charset="-78"/>
              </a:rPr>
              <a:t>– i </a:t>
            </a:r>
            <a:r>
              <a:rPr lang="it-IT" sz="1800" i="1" dirty="0">
                <a:latin typeface="Amiri" panose="020B0604020202020204" charset="-78"/>
                <a:cs typeface="Amiri" panose="020B0604020202020204" charset="-78"/>
              </a:rPr>
              <a:t>Libri </a:t>
            </a:r>
            <a:r>
              <a:rPr lang="it-IT" sz="1800" i="1" dirty="0" err="1">
                <a:latin typeface="Amiri" panose="020B0604020202020204" charset="-78"/>
                <a:cs typeface="Amiri" panose="020B0604020202020204" charset="-78"/>
              </a:rPr>
              <a:t>fulgurarales</a:t>
            </a:r>
            <a:r>
              <a:rPr lang="it-IT" sz="1800" dirty="0">
                <a:latin typeface="Amiri" panose="020B0604020202020204" charset="-78"/>
                <a:cs typeface="Amiri" panose="020B0604020202020204" charset="-78"/>
              </a:rPr>
              <a:t>, che indicano come interpretare fulmini e altri fenomeni atmosferici;</a:t>
            </a:r>
          </a:p>
          <a:p>
            <a:r>
              <a:rPr lang="it-IT" sz="1800" dirty="0">
                <a:latin typeface="Amiri" panose="020B0604020202020204" charset="-78"/>
                <a:cs typeface="Amiri" panose="020B0604020202020204" charset="-78"/>
              </a:rPr>
              <a:t>– i </a:t>
            </a:r>
            <a:r>
              <a:rPr lang="it-IT" sz="1800" i="1" dirty="0">
                <a:latin typeface="Amiri" panose="020B0604020202020204" charset="-78"/>
                <a:cs typeface="Amiri" panose="020B0604020202020204" charset="-78"/>
              </a:rPr>
              <a:t>Libri </a:t>
            </a:r>
            <a:r>
              <a:rPr lang="it-IT" sz="1800" i="1" dirty="0" err="1">
                <a:latin typeface="Amiri" panose="020B0604020202020204" charset="-78"/>
                <a:cs typeface="Amiri" panose="020B0604020202020204" charset="-78"/>
              </a:rPr>
              <a:t>haruspicini</a:t>
            </a:r>
            <a:r>
              <a:rPr lang="it-IT" sz="1800" dirty="0">
                <a:latin typeface="Amiri" panose="020B0604020202020204" charset="-78"/>
                <a:cs typeface="Amiri" panose="020B0604020202020204" charset="-78"/>
              </a:rPr>
              <a:t>, con le indicazioni per interpretare le viscere degli animali</a:t>
            </a:r>
          </a:p>
        </p:txBody>
      </p:sp>
      <p:pic>
        <p:nvPicPr>
          <p:cNvPr id="574" name="Google Shape;574;p45"/>
          <p:cNvPicPr preferRelativeResize="0"/>
          <p:nvPr/>
        </p:nvPicPr>
        <p:blipFill rotWithShape="1">
          <a:blip r:embed="rId4">
            <a:alphaModFix/>
          </a:blip>
          <a:srcRect l="41277" t="17794" r="39777" b="17593"/>
          <a:stretch/>
        </p:blipFill>
        <p:spPr>
          <a:xfrm rot="-9623386" flipH="1">
            <a:off x="-338597" y="-708176"/>
            <a:ext cx="1732346" cy="3323200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12290" name="Picture 2" descr="Augure, incisione d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76" y="1879173"/>
            <a:ext cx="231085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ruspice, da 'L'Antica Roma', pub. 17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37" y="1879173"/>
            <a:ext cx="2272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931886" y="3026229"/>
            <a:ext cx="172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Augure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29492" y="3982811"/>
            <a:ext cx="1375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Aruspice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351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8ED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46"/>
          <p:cNvPicPr preferRelativeResize="0"/>
          <p:nvPr/>
        </p:nvPicPr>
        <p:blipFill rotWithShape="1">
          <a:blip r:embed="rId3">
            <a:alphaModFix/>
          </a:blip>
          <a:srcRect l="41277" t="18181" r="39777" b="17596"/>
          <a:stretch/>
        </p:blipFill>
        <p:spPr>
          <a:xfrm rot="9560367">
            <a:off x="7714298" y="2818020"/>
            <a:ext cx="1732353" cy="3303185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6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2104571" y="257504"/>
            <a:ext cx="5725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Le loro divinità sono simili a quelle greche. Adorano una triade composta dal dio </a:t>
            </a:r>
            <a:r>
              <a:rPr lang="it-IT" sz="1800" b="1" dirty="0" err="1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Tinia</a:t>
            </a:r>
            <a:r>
              <a:rPr lang="it-IT" sz="18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, sua moglie </a:t>
            </a:r>
            <a:r>
              <a:rPr lang="it-IT" sz="1800" b="1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Uni</a:t>
            </a:r>
            <a:r>
              <a:rPr lang="it-IT" sz="18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 e sua figlia </a:t>
            </a:r>
            <a:r>
              <a:rPr lang="it-IT" sz="1800" b="1" dirty="0" err="1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Menerva</a:t>
            </a:r>
            <a:r>
              <a:rPr lang="it-IT" sz="18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.</a:t>
            </a:r>
            <a:endParaRPr lang="it-IT" sz="1800" dirty="0">
              <a:effectLst/>
              <a:latin typeface="Amiri" panose="020B0604020202020204" charset="-78"/>
              <a:ea typeface="Calibri" panose="020F0502020204030204" pitchFamily="34" charset="0"/>
              <a:cs typeface="Amiri" panose="020B0604020202020204" charset="-78"/>
            </a:endParaRPr>
          </a:p>
        </p:txBody>
      </p:sp>
      <p:pic>
        <p:nvPicPr>
          <p:cNvPr id="13314" name="Picture 2" descr="La Triade capitolina al Museo di Palestrina | Notizie in Controlu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57" y="1265290"/>
            <a:ext cx="5297262" cy="34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5"/>
          <p:cNvSpPr/>
          <p:nvPr/>
        </p:nvSpPr>
        <p:spPr>
          <a:xfrm>
            <a:off x="7866375" y="-60610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5"/>
          <p:cNvSpPr/>
          <p:nvPr/>
        </p:nvSpPr>
        <p:spPr>
          <a:xfrm>
            <a:off x="7745350" y="80342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ttangolo 7"/>
          <p:cNvSpPr/>
          <p:nvPr/>
        </p:nvSpPr>
        <p:spPr>
          <a:xfrm>
            <a:off x="1560286" y="175768"/>
            <a:ext cx="6185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Amiri" panose="020B0604020202020204" charset="-78"/>
                <a:cs typeface="Amiri" panose="020B0604020202020204" charset="-78"/>
              </a:rPr>
              <a:t>Gli Etruschi </a:t>
            </a:r>
            <a:r>
              <a:rPr lang="it-IT" sz="1800" b="1" dirty="0">
                <a:latin typeface="Amiri" panose="020B0604020202020204" charset="-78"/>
                <a:cs typeface="Amiri" panose="020B0604020202020204" charset="-78"/>
              </a:rPr>
              <a:t>credono nell’immortalità dell’anima </a:t>
            </a:r>
            <a:r>
              <a:rPr lang="it-IT" sz="1800" dirty="0">
                <a:latin typeface="Amiri" panose="020B0604020202020204" charset="-78"/>
                <a:cs typeface="Amiri" panose="020B0604020202020204" charset="-78"/>
              </a:rPr>
              <a:t>perciò rendono bellissime le loro tombe, piene di affreschi colorati. </a:t>
            </a:r>
          </a:p>
        </p:txBody>
      </p:sp>
      <p:pic>
        <p:nvPicPr>
          <p:cNvPr id="574" name="Google Shape;574;p45"/>
          <p:cNvPicPr preferRelativeResize="0"/>
          <p:nvPr/>
        </p:nvPicPr>
        <p:blipFill rotWithShape="1">
          <a:blip r:embed="rId3">
            <a:alphaModFix/>
          </a:blip>
          <a:srcRect l="41277" t="17794" r="39777" b="17593"/>
          <a:stretch/>
        </p:blipFill>
        <p:spPr>
          <a:xfrm rot="-9623386" flipH="1">
            <a:off x="-338597" y="-708176"/>
            <a:ext cx="1732346" cy="3323200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6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1807029" y="4748810"/>
            <a:ext cx="372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Tomba dei leopardi a Tarquinia</a:t>
            </a:r>
            <a:endParaRPr lang="it-IT" dirty="0"/>
          </a:p>
        </p:txBody>
      </p:sp>
      <p:pic>
        <p:nvPicPr>
          <p:cNvPr id="14338" name="Picture 2" descr="Tomba etrusca dei Leopardi, affresco che mostra una scena di banchetto,  Tarquinia. V secolo a.C., It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75" y="940446"/>
            <a:ext cx="5844175" cy="37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6" name="Google Shape;576;p45"/>
          <p:cNvPicPr preferRelativeResize="0"/>
          <p:nvPr/>
        </p:nvPicPr>
        <p:blipFill rotWithShape="1">
          <a:blip r:embed="rId5">
            <a:alphaModFix/>
          </a:blip>
          <a:srcRect l="38105" t="8680" r="42709" b="5886"/>
          <a:stretch/>
        </p:blipFill>
        <p:spPr>
          <a:xfrm rot="-1679990">
            <a:off x="7853604" y="-451497"/>
            <a:ext cx="1754238" cy="4394291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056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44"/>
          <p:cNvPicPr preferRelativeResize="0"/>
          <p:nvPr/>
        </p:nvPicPr>
        <p:blipFill rotWithShape="1">
          <a:blip r:embed="rId3">
            <a:alphaModFix/>
          </a:blip>
          <a:srcRect l="28218" t="17074" r="17672" b="18806"/>
          <a:stretch/>
        </p:blipFill>
        <p:spPr>
          <a:xfrm>
            <a:off x="-738808" y="-366403"/>
            <a:ext cx="4947950" cy="3298026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3479273" y="373798"/>
            <a:ext cx="5522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/>
              <a:t>Esistono tre tipi di tombe: a fosso, a tumulo, a edicola.</a:t>
            </a:r>
          </a:p>
          <a:p>
            <a:r>
              <a:rPr lang="it-IT" sz="1800" dirty="0"/>
              <a:t>I corpi dei defunti sono o bruciati e posti in un’urna o seppelliti.</a:t>
            </a:r>
          </a:p>
        </p:txBody>
      </p:sp>
      <p:pic>
        <p:nvPicPr>
          <p:cNvPr id="15362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481"/>
            <a:ext cx="2809100" cy="21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" name="Google Shape;537;p44"/>
          <p:cNvPicPr preferRelativeResize="0"/>
          <p:nvPr/>
        </p:nvPicPr>
        <p:blipFill rotWithShape="1">
          <a:blip r:embed="rId5">
            <a:alphaModFix/>
          </a:blip>
          <a:srcRect l="22820" t="35125" r="60837" b="21928"/>
          <a:stretch/>
        </p:blipFill>
        <p:spPr>
          <a:xfrm rot="-1421199">
            <a:off x="687147" y="3517088"/>
            <a:ext cx="1272375" cy="1880948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5366" name="Picture 6" descr="Michele Zazzi. La Tomba del Bronzetto di Offerente a Populonia. -  Archeologia online - Archeom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61" y="1897940"/>
            <a:ext cx="3098639" cy="206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Le tombe a tumulo - historiaeantiquae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53" y="1858481"/>
            <a:ext cx="288375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76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>
            <a:spLocks noGrp="1"/>
          </p:cNvSpPr>
          <p:nvPr>
            <p:ph type="title"/>
          </p:nvPr>
        </p:nvSpPr>
        <p:spPr>
          <a:xfrm rot="-536">
            <a:off x="713269" y="319381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 origini</a:t>
            </a:r>
            <a:endParaRPr dirty="0"/>
          </a:p>
        </p:txBody>
      </p:sp>
      <p:pic>
        <p:nvPicPr>
          <p:cNvPr id="460" name="Google Shape;460;p39"/>
          <p:cNvPicPr preferRelativeResize="0"/>
          <p:nvPr/>
        </p:nvPicPr>
        <p:blipFill rotWithShape="1">
          <a:blip r:embed="rId3">
            <a:alphaModFix/>
          </a:blip>
          <a:srcRect l="41277" t="17794" r="39777" b="17593"/>
          <a:stretch/>
        </p:blipFill>
        <p:spPr>
          <a:xfrm rot="7690397">
            <a:off x="7121941" y="3174448"/>
            <a:ext cx="1614920" cy="3097929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31" y="0"/>
            <a:ext cx="3956125" cy="27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" name="Google Shape;459;p39"/>
          <p:cNvPicPr preferRelativeResize="0"/>
          <p:nvPr/>
        </p:nvPicPr>
        <p:blipFill rotWithShape="1">
          <a:blip r:embed="rId5">
            <a:alphaModFix/>
          </a:blip>
          <a:srcRect l="27280" t="12041" r="28253" b="21059"/>
          <a:stretch/>
        </p:blipFill>
        <p:spPr>
          <a:xfrm rot="8353280" flipH="1">
            <a:off x="6851151" y="-316375"/>
            <a:ext cx="2578773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sp>
        <p:nvSpPr>
          <p:cNvPr id="2" name="Rettangolo 1"/>
          <p:cNvSpPr/>
          <p:nvPr/>
        </p:nvSpPr>
        <p:spPr>
          <a:xfrm>
            <a:off x="713224" y="4332449"/>
            <a:ext cx="2773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6"/>
              </a:rPr>
              <a:t>https</a:t>
            </a:r>
            <a:r>
              <a:rPr lang="it-IT" dirty="0">
                <a:hlinkClick r:id="rId6"/>
              </a:rPr>
              <a:t>://</a:t>
            </a:r>
            <a:r>
              <a:rPr lang="it-IT" dirty="0" smtClean="0">
                <a:hlinkClick r:id="rId6"/>
              </a:rPr>
              <a:t>youtu.be/ms31ARlXQQQ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71525" y="947632"/>
            <a:ext cx="352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 sul link o sull’immagine di Erodoto per ascoltarlo.</a:t>
            </a:r>
            <a:endParaRPr lang="it-IT" dirty="0"/>
          </a:p>
        </p:txBody>
      </p:sp>
      <p:pic>
        <p:nvPicPr>
          <p:cNvPr id="4" name="Immagine 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7" y="1571157"/>
            <a:ext cx="4355306" cy="26609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51"/>
          <p:cNvPicPr preferRelativeResize="0"/>
          <p:nvPr/>
        </p:nvPicPr>
        <p:blipFill rotWithShape="1">
          <a:blip r:embed="rId3">
            <a:alphaModFix/>
          </a:blip>
          <a:srcRect l="33555" t="8680" r="42709" b="5886"/>
          <a:stretch/>
        </p:blipFill>
        <p:spPr>
          <a:xfrm rot="-1679978">
            <a:off x="7078802" y="1205688"/>
            <a:ext cx="2170249" cy="4394276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pic>
        <p:nvPicPr>
          <p:cNvPr id="653" name="Google Shape;653;p51"/>
          <p:cNvPicPr preferRelativeResize="0"/>
          <p:nvPr/>
        </p:nvPicPr>
        <p:blipFill rotWithShape="1">
          <a:blip r:embed="rId4">
            <a:alphaModFix/>
          </a:blip>
          <a:srcRect l="22820" t="35125" r="60837" b="21928"/>
          <a:stretch/>
        </p:blipFill>
        <p:spPr>
          <a:xfrm rot="931467">
            <a:off x="248027" y="2340928"/>
            <a:ext cx="1272374" cy="1880947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>
            <a:off x="3072751" y="161180"/>
            <a:ext cx="5573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Famoso è </a:t>
            </a:r>
            <a:r>
              <a:rPr lang="it-IT" sz="2000" b="1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il sarcofago degli sposi</a:t>
            </a:r>
            <a:r>
              <a:rPr lang="it-IT" sz="20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, un’urna destinata a raccogliere i resti di una coppia di sposi.</a:t>
            </a:r>
            <a:endParaRPr lang="it-IT" sz="2000" dirty="0">
              <a:effectLst/>
              <a:latin typeface="Amiri" panose="020B0604020202020204" charset="-78"/>
              <a:ea typeface="Calibri" panose="020F0502020204030204" pitchFamily="34" charset="0"/>
              <a:cs typeface="Amiri" panose="020B0604020202020204" charset="-78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08" y="640215"/>
            <a:ext cx="5495925" cy="41243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7"/>
          <p:cNvSpPr txBox="1">
            <a:spLocks noGrp="1"/>
          </p:cNvSpPr>
          <p:nvPr>
            <p:ph type="title"/>
          </p:nvPr>
        </p:nvSpPr>
        <p:spPr>
          <a:xfrm rot="-536">
            <a:off x="553995" y="67926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 ora tocca a voi!</a:t>
            </a:r>
            <a:endParaRPr dirty="0"/>
          </a:p>
        </p:txBody>
      </p:sp>
      <p:cxnSp>
        <p:nvCxnSpPr>
          <p:cNvPr id="605" name="Google Shape;605;p47"/>
          <p:cNvCxnSpPr/>
          <p:nvPr/>
        </p:nvCxnSpPr>
        <p:spPr>
          <a:xfrm>
            <a:off x="-5300" y="475567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6" name="Google Shape;606;p47"/>
          <p:cNvSpPr/>
          <p:nvPr/>
        </p:nvSpPr>
        <p:spPr>
          <a:xfrm>
            <a:off x="8051325" y="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7" name="Google Shape;607;p47"/>
          <p:cNvPicPr preferRelativeResize="0"/>
          <p:nvPr/>
        </p:nvPicPr>
        <p:blipFill rotWithShape="1">
          <a:blip r:embed="rId3">
            <a:alphaModFix/>
          </a:blip>
          <a:srcRect l="22820" t="35125" r="60837" b="21928"/>
          <a:stretch/>
        </p:blipFill>
        <p:spPr>
          <a:xfrm rot="-1421199">
            <a:off x="8017061" y="320677"/>
            <a:ext cx="1272375" cy="1880948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608" name="Google Shape;608;p47"/>
          <p:cNvSpPr/>
          <p:nvPr/>
        </p:nvSpPr>
        <p:spPr>
          <a:xfrm>
            <a:off x="8653250" y="252230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ttangolo 22"/>
          <p:cNvSpPr/>
          <p:nvPr/>
        </p:nvSpPr>
        <p:spPr>
          <a:xfrm>
            <a:off x="204383" y="614820"/>
            <a:ext cx="7798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/>
              <a:t>Ricostruite le informazioni sul quaderno, utilizzando le immagini che vi darà l’insegnante.</a:t>
            </a:r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2" y="1655314"/>
            <a:ext cx="2082559" cy="288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51" y="1620700"/>
            <a:ext cx="1873027" cy="288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36" y="1587075"/>
            <a:ext cx="1981751" cy="288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51" y="1578927"/>
            <a:ext cx="1906286" cy="288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2"/>
          <p:cNvSpPr txBox="1">
            <a:spLocks noGrp="1"/>
          </p:cNvSpPr>
          <p:nvPr>
            <p:ph type="title"/>
          </p:nvPr>
        </p:nvSpPr>
        <p:spPr>
          <a:xfrm>
            <a:off x="1388100" y="803250"/>
            <a:ext cx="6367800" cy="35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Buono Studio</a:t>
            </a:r>
            <a:endParaRPr dirty="0"/>
          </a:p>
        </p:txBody>
      </p:sp>
      <p:pic>
        <p:nvPicPr>
          <p:cNvPr id="659" name="Google Shape;659;p52"/>
          <p:cNvPicPr preferRelativeResize="0"/>
          <p:nvPr/>
        </p:nvPicPr>
        <p:blipFill rotWithShape="1">
          <a:blip r:embed="rId3">
            <a:alphaModFix/>
          </a:blip>
          <a:srcRect l="41277" t="17794" r="39777" b="17593"/>
          <a:stretch/>
        </p:blipFill>
        <p:spPr>
          <a:xfrm rot="-8233267">
            <a:off x="7086116" y="2518401"/>
            <a:ext cx="1732343" cy="3323200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660" name="Google Shape;660;p52"/>
          <p:cNvPicPr preferRelativeResize="0"/>
          <p:nvPr/>
        </p:nvPicPr>
        <p:blipFill rotWithShape="1">
          <a:blip r:embed="rId4">
            <a:alphaModFix/>
          </a:blip>
          <a:srcRect l="22820" t="35125" r="60837" b="21928"/>
          <a:stretch/>
        </p:blipFill>
        <p:spPr>
          <a:xfrm rot="3921077">
            <a:off x="516977" y="3612179"/>
            <a:ext cx="1272377" cy="1880948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>
            <a:spLocks noGrp="1"/>
          </p:cNvSpPr>
          <p:nvPr>
            <p:ph type="title"/>
          </p:nvPr>
        </p:nvSpPr>
        <p:spPr>
          <a:xfrm rot="-536">
            <a:off x="713269" y="319381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 origini</a:t>
            </a:r>
            <a:endParaRPr dirty="0"/>
          </a:p>
        </p:txBody>
      </p:sp>
      <p:pic>
        <p:nvPicPr>
          <p:cNvPr id="460" name="Google Shape;460;p39"/>
          <p:cNvPicPr preferRelativeResize="0"/>
          <p:nvPr/>
        </p:nvPicPr>
        <p:blipFill rotWithShape="1">
          <a:blip r:embed="rId3">
            <a:alphaModFix/>
          </a:blip>
          <a:srcRect l="41277" t="17794" r="39777" b="17593"/>
          <a:stretch/>
        </p:blipFill>
        <p:spPr>
          <a:xfrm rot="7690397">
            <a:off x="7121941" y="3174448"/>
            <a:ext cx="1614920" cy="3097929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26" y="542925"/>
            <a:ext cx="314889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" name="Google Shape;459;p39"/>
          <p:cNvPicPr preferRelativeResize="0"/>
          <p:nvPr/>
        </p:nvPicPr>
        <p:blipFill rotWithShape="1">
          <a:blip r:embed="rId5">
            <a:alphaModFix/>
          </a:blip>
          <a:srcRect l="27280" t="12041" r="28253" b="21059"/>
          <a:stretch/>
        </p:blipFill>
        <p:spPr>
          <a:xfrm rot="8353280" flipH="1">
            <a:off x="6851151" y="-316375"/>
            <a:ext cx="2578773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pic>
        <p:nvPicPr>
          <p:cNvPr id="3" name="Immagine 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990663"/>
            <a:ext cx="2381250" cy="290512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042875" y="1078790"/>
            <a:ext cx="2505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 sul link o sull’immagine di Dionigi di Alicarnasso per ascoltarlo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995747" y="2266004"/>
            <a:ext cx="2622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6"/>
              </a:rPr>
              <a:t>https://</a:t>
            </a:r>
            <a:r>
              <a:rPr lang="it-IT" dirty="0" smtClean="0">
                <a:hlinkClick r:id="rId6"/>
              </a:rPr>
              <a:t>youtu.be/Q92lC3dbxUk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986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"/>
          <p:cNvSpPr txBox="1">
            <a:spLocks noGrp="1"/>
          </p:cNvSpPr>
          <p:nvPr>
            <p:ph type="title"/>
          </p:nvPr>
        </p:nvSpPr>
        <p:spPr>
          <a:xfrm>
            <a:off x="163919" y="83519"/>
            <a:ext cx="4650969" cy="5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—Sulla linea del tempo</a:t>
            </a:r>
            <a:endParaRPr dirty="0"/>
          </a:p>
        </p:txBody>
      </p:sp>
      <p:sp>
        <p:nvSpPr>
          <p:cNvPr id="466" name="Google Shape;466;p40"/>
          <p:cNvSpPr txBox="1">
            <a:spLocks noGrp="1"/>
          </p:cNvSpPr>
          <p:nvPr>
            <p:ph type="subTitle" idx="1"/>
          </p:nvPr>
        </p:nvSpPr>
        <p:spPr>
          <a:xfrm>
            <a:off x="895425" y="450944"/>
            <a:ext cx="6505500" cy="20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l"/>
            <a:r>
              <a:rPr lang="it-IT" sz="2800" dirty="0"/>
              <a:t>La civiltà etrusca iniziò a partire dall’800 a.C. </a:t>
            </a:r>
            <a:r>
              <a:rPr lang="it-IT" sz="2800" dirty="0" smtClean="0"/>
              <a:t>e terminò </a:t>
            </a:r>
            <a:r>
              <a:rPr lang="it-IT" sz="2800" dirty="0"/>
              <a:t>nel 200 a.C., assoggettata dai Romani e sconfitta dai </a:t>
            </a:r>
            <a:r>
              <a:rPr lang="it-IT" sz="2800" dirty="0" err="1"/>
              <a:t>Volsini</a:t>
            </a:r>
            <a:r>
              <a:rPr lang="it-IT" sz="2800" dirty="0"/>
              <a:t>.</a:t>
            </a:r>
          </a:p>
          <a:p>
            <a:pPr marL="0" algn="l"/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2" y="2872469"/>
            <a:ext cx="9144000" cy="140089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987143" y="3686629"/>
            <a:ext cx="1211943" cy="326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"/>
          <p:cNvSpPr txBox="1">
            <a:spLocks noGrp="1"/>
          </p:cNvSpPr>
          <p:nvPr>
            <p:ph type="subTitle" idx="1"/>
          </p:nvPr>
        </p:nvSpPr>
        <p:spPr>
          <a:xfrm>
            <a:off x="3703168" y="372176"/>
            <a:ext cx="57492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La loro storia</a:t>
            </a:r>
            <a:endParaRPr dirty="0"/>
          </a:p>
        </p:txBody>
      </p:sp>
      <p:sp>
        <p:nvSpPr>
          <p:cNvPr id="454" name="Google Shape;454;p39"/>
          <p:cNvSpPr txBox="1">
            <a:spLocks noGrp="1"/>
          </p:cNvSpPr>
          <p:nvPr>
            <p:ph type="subTitle" idx="2"/>
          </p:nvPr>
        </p:nvSpPr>
        <p:spPr>
          <a:xfrm>
            <a:off x="3432628" y="901574"/>
            <a:ext cx="3773714" cy="3501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/>
            <a:r>
              <a:rPr lang="it-IT" sz="2000" dirty="0" smtClean="0"/>
              <a:t>Vivevano in </a:t>
            </a:r>
            <a:r>
              <a:rPr lang="it-IT" sz="2000" b="1" dirty="0"/>
              <a:t>Etruria</a:t>
            </a:r>
            <a:r>
              <a:rPr lang="it-IT" sz="2000" dirty="0"/>
              <a:t>, una zona corrispondente a una parte dei territori della Toscana e del Lazio, fondarono numerose città-stato, come Volterra, Populonia, Tarquinia, Cerveteri e </a:t>
            </a:r>
            <a:r>
              <a:rPr lang="it-IT" sz="2000" dirty="0" err="1"/>
              <a:t>Veio</a:t>
            </a:r>
            <a:r>
              <a:rPr lang="it-IT" sz="2000" dirty="0"/>
              <a:t>. Successivamente si espansero e fondarono Mantova, </a:t>
            </a:r>
            <a:r>
              <a:rPr lang="it-IT" sz="2000" dirty="0" err="1"/>
              <a:t>Felsina</a:t>
            </a:r>
            <a:r>
              <a:rPr lang="it-IT" sz="2000" dirty="0"/>
              <a:t> (che poi prese il nome di Bologna), Fiesole, Arezzo, Perugia, Orvieto e Capua.</a:t>
            </a:r>
          </a:p>
        </p:txBody>
      </p:sp>
      <p:pic>
        <p:nvPicPr>
          <p:cNvPr id="459" name="Google Shape;459;p39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8353280" flipH="1">
            <a:off x="6851151" y="-316375"/>
            <a:ext cx="2578773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pic>
        <p:nvPicPr>
          <p:cNvPr id="460" name="Google Shape;460;p39"/>
          <p:cNvPicPr preferRelativeResize="0"/>
          <p:nvPr/>
        </p:nvPicPr>
        <p:blipFill rotWithShape="1">
          <a:blip r:embed="rId4">
            <a:alphaModFix/>
          </a:blip>
          <a:srcRect l="41277" t="17794" r="39777" b="17593"/>
          <a:stretch/>
        </p:blipFill>
        <p:spPr>
          <a:xfrm rot="7690397">
            <a:off x="7121941" y="3174448"/>
            <a:ext cx="1614920" cy="3097929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8" y="580226"/>
            <a:ext cx="3092255" cy="3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11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7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-7594132" flipH="1">
            <a:off x="7885350" y="465550"/>
            <a:ext cx="2578772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sp>
        <p:nvSpPr>
          <p:cNvPr id="421" name="Google Shape;421;p37"/>
          <p:cNvSpPr/>
          <p:nvPr/>
        </p:nvSpPr>
        <p:spPr>
          <a:xfrm>
            <a:off x="847165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ttangolo 2"/>
          <p:cNvSpPr/>
          <p:nvPr/>
        </p:nvSpPr>
        <p:spPr>
          <a:xfrm>
            <a:off x="137886" y="111226"/>
            <a:ext cx="8333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Amiri" panose="020B0604020202020204" charset="-78"/>
                <a:ea typeface="Calibri" panose="020F0502020204030204" pitchFamily="34" charset="0"/>
                <a:cs typeface="Amiri" panose="020B0604020202020204" charset="-78"/>
              </a:rPr>
              <a:t>Durante il VI secolo a.C. i Tarquini, re di dinastia etrusca, regnano a Roma.</a:t>
            </a:r>
            <a:endParaRPr lang="it-IT" sz="2800" dirty="0">
              <a:effectLst/>
              <a:latin typeface="Amiri" panose="020B0604020202020204" charset="-78"/>
              <a:ea typeface="Calibri" panose="020F0502020204030204" pitchFamily="34" charset="0"/>
              <a:cs typeface="Amiri" panose="020B0604020202020204" charset="-7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17" y="784904"/>
            <a:ext cx="7572782" cy="354761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82914" y="4239841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Romolo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474686" y="4239841"/>
            <a:ext cx="10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Numa</a:t>
            </a:r>
          </a:p>
          <a:p>
            <a:r>
              <a:rPr lang="it-IT" dirty="0" smtClean="0"/>
              <a:t>Pompilio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611833" y="4286008"/>
            <a:ext cx="87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Tullo</a:t>
            </a:r>
          </a:p>
          <a:p>
            <a:r>
              <a:rPr lang="it-IT" dirty="0" smtClean="0"/>
              <a:t>Ostilio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462201" y="4271493"/>
            <a:ext cx="90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Anco</a:t>
            </a:r>
          </a:p>
          <a:p>
            <a:r>
              <a:rPr lang="it-IT" dirty="0" smtClean="0"/>
              <a:t>Marzio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403405" y="4271493"/>
            <a:ext cx="111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Tarquinio</a:t>
            </a:r>
          </a:p>
          <a:p>
            <a:r>
              <a:rPr lang="it-IT" dirty="0" smtClean="0"/>
              <a:t>Prisco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441650" y="4232455"/>
            <a:ext cx="90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Servio</a:t>
            </a:r>
          </a:p>
          <a:p>
            <a:r>
              <a:rPr lang="it-IT" dirty="0" smtClean="0"/>
              <a:t>Tullio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382854" y="4239841"/>
            <a:ext cx="117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Tarquino </a:t>
            </a:r>
          </a:p>
          <a:p>
            <a:r>
              <a:rPr lang="it-IT" dirty="0" smtClean="0"/>
              <a:t>il Superbo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332140" y="4501451"/>
            <a:ext cx="5413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Wingdings" panose="05000000000000000000" pitchFamily="2" charset="2"/>
              </a:rPr>
              <a:t></a:t>
            </a:r>
            <a:endParaRPr lang="it-IT" sz="4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587278" y="4533103"/>
            <a:ext cx="5413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Wingdings" panose="05000000000000000000" pitchFamily="2" charset="2"/>
              </a:rPr>
              <a:t></a:t>
            </a:r>
            <a:endParaRPr lang="it-IT" sz="4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632414" y="4543350"/>
            <a:ext cx="5413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Wingdings" panose="05000000000000000000" pitchFamily="2" charset="2"/>
              </a:rPr>
              <a:t></a:t>
            </a:r>
            <a:endParaRPr lang="it-IT" sz="4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538850" y="4543350"/>
            <a:ext cx="5413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Wingdings" panose="05000000000000000000" pitchFamily="2" charset="2"/>
              </a:rPr>
              <a:t></a:t>
            </a:r>
            <a:endParaRPr lang="it-IT" sz="4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7" name="Rettangolo 26"/>
          <p:cNvSpPr/>
          <p:nvPr/>
        </p:nvSpPr>
        <p:spPr>
          <a:xfrm rot="10800000">
            <a:off x="5551321" y="4652249"/>
            <a:ext cx="5413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Wingdings" panose="05000000000000000000" pitchFamily="2" charset="2"/>
              </a:rPr>
              <a:t></a:t>
            </a:r>
            <a:endParaRPr lang="it-IT" sz="4000" b="1" cap="none" spc="0" dirty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8" name="Rettangolo 27"/>
          <p:cNvSpPr/>
          <p:nvPr/>
        </p:nvSpPr>
        <p:spPr>
          <a:xfrm rot="10800000">
            <a:off x="6589566" y="4640724"/>
            <a:ext cx="5413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Wingdings" panose="05000000000000000000" pitchFamily="2" charset="2"/>
              </a:rPr>
              <a:t></a:t>
            </a:r>
            <a:endParaRPr lang="it-IT" sz="4000" b="1" cap="none" spc="0" dirty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9" name="Rettangolo 28"/>
          <p:cNvSpPr/>
          <p:nvPr/>
        </p:nvSpPr>
        <p:spPr>
          <a:xfrm rot="10800000">
            <a:off x="7626845" y="4640725"/>
            <a:ext cx="5413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Wingdings" panose="05000000000000000000" pitchFamily="2" charset="2"/>
              </a:rPr>
              <a:t></a:t>
            </a:r>
            <a:endParaRPr lang="it-IT" sz="4000" b="1" cap="none" spc="0" dirty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6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8"/>
          <p:cNvSpPr txBox="1">
            <a:spLocks noGrp="1"/>
          </p:cNvSpPr>
          <p:nvPr>
            <p:ph type="title"/>
          </p:nvPr>
        </p:nvSpPr>
        <p:spPr>
          <a:xfrm rot="-536">
            <a:off x="713180" y="4872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 attività</a:t>
            </a:r>
            <a:endParaRPr dirty="0"/>
          </a:p>
        </p:txBody>
      </p:sp>
      <p:sp>
        <p:nvSpPr>
          <p:cNvPr id="431" name="Google Shape;431;p38"/>
          <p:cNvSpPr txBox="1">
            <a:spLocks noGrp="1"/>
          </p:cNvSpPr>
          <p:nvPr>
            <p:ph type="subTitle" idx="5"/>
          </p:nvPr>
        </p:nvSpPr>
        <p:spPr>
          <a:xfrm>
            <a:off x="713135" y="1626127"/>
            <a:ext cx="3561322" cy="2338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SzPts val="1100"/>
            </a:pPr>
            <a:r>
              <a:rPr lang="it-IT" sz="2000" dirty="0"/>
              <a:t>Costruivano le città sulle colline; esse erano circondate da mura, avevano forma quadrata, le case erano fatte con mattoni di argilla e avevano il tetto ricoperto di tegole. </a:t>
            </a:r>
            <a:endParaRPr sz="2000" dirty="0"/>
          </a:p>
        </p:txBody>
      </p:sp>
      <p:sp>
        <p:nvSpPr>
          <p:cNvPr id="445" name="Google Shape;445;p38"/>
          <p:cNvSpPr/>
          <p:nvPr/>
        </p:nvSpPr>
        <p:spPr>
          <a:xfrm>
            <a:off x="-675475" y="-126757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8"/>
          <p:cNvSpPr/>
          <p:nvPr/>
        </p:nvSpPr>
        <p:spPr>
          <a:xfrm>
            <a:off x="1206600" y="276063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" name="Google Shape;447;p38"/>
          <p:cNvPicPr preferRelativeResize="0"/>
          <p:nvPr/>
        </p:nvPicPr>
        <p:blipFill rotWithShape="1">
          <a:blip r:embed="rId3">
            <a:alphaModFix/>
          </a:blip>
          <a:srcRect l="41277" t="17794" r="39777" b="17593"/>
          <a:stretch/>
        </p:blipFill>
        <p:spPr>
          <a:xfrm rot="-8535518">
            <a:off x="-493513" y="288450"/>
            <a:ext cx="1732350" cy="3323200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8000"/>
              </a:srgbClr>
            </a:outerShdw>
          </a:effectLst>
        </p:spPr>
      </p:pic>
      <p:pic>
        <p:nvPicPr>
          <p:cNvPr id="4098" name="Picture 2" descr="Città etrusche dove e come erano costruite - Storia - Studia Rapi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81" y="758887"/>
            <a:ext cx="421957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"/>
          <p:cNvSpPr txBox="1">
            <a:spLocks noGrp="1"/>
          </p:cNvSpPr>
          <p:nvPr>
            <p:ph type="title"/>
          </p:nvPr>
        </p:nvSpPr>
        <p:spPr>
          <a:xfrm>
            <a:off x="1861472" y="249089"/>
            <a:ext cx="4024071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L’arco a volta</a:t>
            </a:r>
            <a:endParaRPr sz="3600" dirty="0"/>
          </a:p>
        </p:txBody>
      </p:sp>
      <p:sp>
        <p:nvSpPr>
          <p:cNvPr id="472" name="Google Shape;472;p41"/>
          <p:cNvSpPr txBox="1">
            <a:spLocks noGrp="1"/>
          </p:cNvSpPr>
          <p:nvPr>
            <p:ph type="subTitle" idx="1"/>
          </p:nvPr>
        </p:nvSpPr>
        <p:spPr>
          <a:xfrm>
            <a:off x="5243468" y="1854674"/>
            <a:ext cx="2260418" cy="208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l"/>
            <a:r>
              <a:rPr lang="it-IT" sz="2000" dirty="0"/>
              <a:t>Per entrare in città si attraversava una grande porta con </a:t>
            </a:r>
            <a:r>
              <a:rPr lang="it-IT" sz="2000" b="1" dirty="0"/>
              <a:t>arco a volta</a:t>
            </a:r>
            <a:r>
              <a:rPr lang="it-IT" sz="2000" dirty="0"/>
              <a:t>, che è una loro invenzione.</a:t>
            </a:r>
          </a:p>
        </p:txBody>
      </p:sp>
      <p:cxnSp>
        <p:nvCxnSpPr>
          <p:cNvPr id="474" name="Google Shape;474;p41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75" name="Google Shape;475;p41"/>
          <p:cNvPicPr preferRelativeResize="0"/>
          <p:nvPr/>
        </p:nvPicPr>
        <p:blipFill rotWithShape="1">
          <a:blip r:embed="rId3">
            <a:alphaModFix/>
          </a:blip>
          <a:srcRect l="41277" t="17794" r="39777" b="17593"/>
          <a:stretch/>
        </p:blipFill>
        <p:spPr>
          <a:xfrm rot="10800000">
            <a:off x="70563" y="2580675"/>
            <a:ext cx="1732349" cy="3323201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476" name="Google Shape;476;p41"/>
          <p:cNvPicPr preferRelativeResize="0"/>
          <p:nvPr/>
        </p:nvPicPr>
        <p:blipFill rotWithShape="1">
          <a:blip r:embed="rId4">
            <a:alphaModFix/>
          </a:blip>
          <a:srcRect l="22820" t="35125" r="60837" b="21928"/>
          <a:stretch/>
        </p:blipFill>
        <p:spPr>
          <a:xfrm rot="-3310221">
            <a:off x="7412202" y="2191478"/>
            <a:ext cx="1272373" cy="1880949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5122" name="Picture 2" descr="Arco Etrusco (Arco di Augusto) | Bella Umb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482"/>
            <a:ext cx="5243468" cy="28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"/>
          <p:cNvSpPr txBox="1">
            <a:spLocks noGrp="1"/>
          </p:cNvSpPr>
          <p:nvPr>
            <p:ph type="title"/>
          </p:nvPr>
        </p:nvSpPr>
        <p:spPr>
          <a:xfrm>
            <a:off x="1861472" y="249089"/>
            <a:ext cx="4024071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L’arco a volta</a:t>
            </a:r>
            <a:endParaRPr sz="3600" dirty="0"/>
          </a:p>
        </p:txBody>
      </p:sp>
      <p:sp>
        <p:nvSpPr>
          <p:cNvPr id="472" name="Google Shape;472;p41"/>
          <p:cNvSpPr txBox="1">
            <a:spLocks noGrp="1"/>
          </p:cNvSpPr>
          <p:nvPr>
            <p:ph type="subTitle" idx="1"/>
          </p:nvPr>
        </p:nvSpPr>
        <p:spPr>
          <a:xfrm>
            <a:off x="5243468" y="1854674"/>
            <a:ext cx="2260418" cy="208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l"/>
            <a:r>
              <a:rPr lang="it-IT" sz="2000" dirty="0" smtClean="0"/>
              <a:t>La struttura dell’arco a volta.</a:t>
            </a:r>
            <a:endParaRPr lang="it-IT" sz="2000" dirty="0"/>
          </a:p>
        </p:txBody>
      </p:sp>
      <p:cxnSp>
        <p:nvCxnSpPr>
          <p:cNvPr id="474" name="Google Shape;474;p41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75" name="Google Shape;475;p41"/>
          <p:cNvPicPr preferRelativeResize="0"/>
          <p:nvPr/>
        </p:nvPicPr>
        <p:blipFill rotWithShape="1">
          <a:blip r:embed="rId3">
            <a:alphaModFix/>
          </a:blip>
          <a:srcRect l="41277" t="17794" r="39777" b="17593"/>
          <a:stretch/>
        </p:blipFill>
        <p:spPr>
          <a:xfrm rot="10800000">
            <a:off x="70563" y="2580675"/>
            <a:ext cx="1732349" cy="3323201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476" name="Google Shape;476;p41"/>
          <p:cNvPicPr preferRelativeResize="0"/>
          <p:nvPr/>
        </p:nvPicPr>
        <p:blipFill rotWithShape="1">
          <a:blip r:embed="rId4">
            <a:alphaModFix/>
          </a:blip>
          <a:srcRect l="22820" t="35125" r="60837" b="21928"/>
          <a:stretch/>
        </p:blipFill>
        <p:spPr>
          <a:xfrm rot="-3310221">
            <a:off x="7412202" y="2191478"/>
            <a:ext cx="1272373" cy="1880949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6146" name="Picture 2" descr="arco – educazionetecnicaonlin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7" y="831888"/>
            <a:ext cx="4204337" cy="400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88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build="p"/>
    </p:bldLst>
  </p:timing>
</p:sld>
</file>

<file path=ppt/theme/theme1.xml><?xml version="1.0" encoding="utf-8"?>
<a:theme xmlns:a="http://schemas.openxmlformats.org/drawingml/2006/main" name="Legacy of Roman Mythology Bachelor's Thesis by Slidesgo">
  <a:themeElements>
    <a:clrScheme name="Simple Light">
      <a:dk1>
        <a:srgbClr val="000000"/>
      </a:dk1>
      <a:lt1>
        <a:srgbClr val="FFFFFF"/>
      </a:lt1>
      <a:dk2>
        <a:srgbClr val="F1E8D8"/>
      </a:dk2>
      <a:lt2>
        <a:srgbClr val="5B6356"/>
      </a:lt2>
      <a:accent1>
        <a:srgbClr val="70864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642</Words>
  <Application>Microsoft Office PowerPoint</Application>
  <PresentationFormat>Presentazione su schermo (16:9)</PresentationFormat>
  <Paragraphs>65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Amiri</vt:lpstr>
      <vt:lpstr>Calibri</vt:lpstr>
      <vt:lpstr>Times New Roman</vt:lpstr>
      <vt:lpstr>Roboto Condensed Light</vt:lpstr>
      <vt:lpstr>Cinzel Decorative</vt:lpstr>
      <vt:lpstr>Arial</vt:lpstr>
      <vt:lpstr>Anaheim</vt:lpstr>
      <vt:lpstr>Wingdings</vt:lpstr>
      <vt:lpstr>Roboto</vt:lpstr>
      <vt:lpstr>Legacy of Roman Mythology Bachelor's Thesis by Slidesgo</vt:lpstr>
      <vt:lpstr>Gli Etruschi 0 ràsenna</vt:lpstr>
      <vt:lpstr>Le origini</vt:lpstr>
      <vt:lpstr>Le origini</vt:lpstr>
      <vt:lpstr>—Sulla linea del tempo</vt:lpstr>
      <vt:lpstr>Presentazione standard di PowerPoint</vt:lpstr>
      <vt:lpstr>Presentazione standard di PowerPoint</vt:lpstr>
      <vt:lpstr>Le attività</vt:lpstr>
      <vt:lpstr>L’arco a volta</vt:lpstr>
      <vt:lpstr>L’arco a volta</vt:lpstr>
      <vt:lpstr>Attività</vt:lpstr>
      <vt:lpstr>Attività</vt:lpstr>
      <vt:lpstr>Società</vt:lpstr>
      <vt:lpstr>Presentazione standard di PowerPoint</vt:lpstr>
      <vt:lpstr>Presentazione standard di PowerPoint</vt:lpstr>
      <vt:lpstr>Religione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ora tocca a voi!</vt:lpstr>
      <vt:lpstr>Buono Studio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Legacy of Roman Mythology Bachelor’s Thesis</dc:title>
  <dc:creator>Silvia Di Castro</dc:creator>
  <cp:lastModifiedBy>Account Microsoft</cp:lastModifiedBy>
  <cp:revision>24</cp:revision>
  <dcterms:modified xsi:type="dcterms:W3CDTF">2025-04-11T12:16:02Z</dcterms:modified>
</cp:coreProperties>
</file>