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793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793"/>
        <p:guide pos="2160" orient="horz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0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3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0e93dd27a7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20e93dd27a7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0f1cdd0a19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20f1cdd0a19_0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solidFill>
          <a:schemeClr val="accent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695325" y="4868863"/>
            <a:ext cx="9001125" cy="1439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5325" y="549275"/>
            <a:ext cx="803078" cy="58849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06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1572">
          <p15:clr>
            <a:srgbClr val="FBAE40"/>
          </p15:clr>
        </p15:guide>
        <p15:guide id="9" pos="438">
          <p15:clr>
            <a:srgbClr val="FBAE40"/>
          </p15:clr>
        </p15:guide>
        <p15:guide id="10" pos="4974">
          <p15:clr>
            <a:srgbClr val="FBAE40"/>
          </p15:clr>
        </p15:guide>
        <p15:guide id="11" pos="6108">
          <p15:clr>
            <a:srgbClr val="FBAE40"/>
          </p15:clr>
        </p15:guide>
        <p15:guide id="12" pos="724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esto + 1 Immagine">
  <p:cSld name="2_Testo + 1 Immagine">
    <p:bg>
      <p:bgPr>
        <a:solidFill>
          <a:schemeClr val="lt1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695325" y="549275"/>
            <a:ext cx="5040000" cy="143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b="1" sz="24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1"/>
          <p:cNvSpPr/>
          <p:nvPr>
            <p:ph idx="2" type="pic"/>
          </p:nvPr>
        </p:nvSpPr>
        <p:spPr>
          <a:xfrm>
            <a:off x="6096000" y="549275"/>
            <a:ext cx="5400675" cy="5759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3" type="body"/>
          </p:nvPr>
        </p:nvSpPr>
        <p:spPr>
          <a:xfrm>
            <a:off x="695325" y="1989138"/>
            <a:ext cx="504000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06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1572">
          <p15:clr>
            <a:srgbClr val="FBAE40"/>
          </p15:clr>
        </p15:guide>
        <p15:guide id="9" pos="438">
          <p15:clr>
            <a:srgbClr val="FBAE40"/>
          </p15:clr>
        </p15:guide>
        <p15:guide id="10" pos="4974">
          <p15:clr>
            <a:srgbClr val="FBAE40"/>
          </p15:clr>
        </p15:guide>
        <p15:guide id="11" pos="6108">
          <p15:clr>
            <a:srgbClr val="FBAE40"/>
          </p15:clr>
        </p15:guide>
        <p15:guide id="12" pos="724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esto + 1 Immagine">
  <p:cSld name="1_Testo + 1 Immagine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" type="body"/>
          </p:nvPr>
        </p:nvSpPr>
        <p:spPr>
          <a:xfrm>
            <a:off x="695325" y="549275"/>
            <a:ext cx="5040000" cy="5759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b="1" sz="24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2"/>
          <p:cNvSpPr/>
          <p:nvPr>
            <p:ph idx="2" type="pic"/>
          </p:nvPr>
        </p:nvSpPr>
        <p:spPr>
          <a:xfrm>
            <a:off x="6096000" y="549275"/>
            <a:ext cx="5400675" cy="5759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06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1572">
          <p15:clr>
            <a:srgbClr val="FBAE40"/>
          </p15:clr>
        </p15:guide>
        <p15:guide id="9" pos="438">
          <p15:clr>
            <a:srgbClr val="FBAE40"/>
          </p15:clr>
        </p15:guide>
        <p15:guide id="10" pos="4974">
          <p15:clr>
            <a:srgbClr val="FBAE40"/>
          </p15:clr>
        </p15:guide>
        <p15:guide id="11" pos="6108">
          <p15:clr>
            <a:srgbClr val="FBAE40"/>
          </p15:clr>
        </p15:guide>
        <p15:guide id="1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onne Txt + Img">
  <p:cSld name="3 colonne Txt + Img"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>
            <p:ph idx="2" type="pic"/>
          </p:nvPr>
        </p:nvSpPr>
        <p:spPr>
          <a:xfrm>
            <a:off x="695325" y="1484313"/>
            <a:ext cx="3240000" cy="1945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695325" y="3855458"/>
            <a:ext cx="3240000" cy="2453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13"/>
          <p:cNvSpPr/>
          <p:nvPr>
            <p:ph idx="3" type="pic"/>
          </p:nvPr>
        </p:nvSpPr>
        <p:spPr>
          <a:xfrm>
            <a:off x="4495800" y="1484313"/>
            <a:ext cx="3240000" cy="19453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4" type="body"/>
          </p:nvPr>
        </p:nvSpPr>
        <p:spPr>
          <a:xfrm>
            <a:off x="4495800" y="3855458"/>
            <a:ext cx="3240000" cy="2453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13"/>
          <p:cNvSpPr/>
          <p:nvPr>
            <p:ph idx="5" type="pic"/>
          </p:nvPr>
        </p:nvSpPr>
        <p:spPr>
          <a:xfrm>
            <a:off x="8257520" y="1484313"/>
            <a:ext cx="3240000" cy="19453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6" type="body"/>
          </p:nvPr>
        </p:nvSpPr>
        <p:spPr>
          <a:xfrm>
            <a:off x="8257520" y="3855458"/>
            <a:ext cx="3240000" cy="2453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7" type="body"/>
          </p:nvPr>
        </p:nvSpPr>
        <p:spPr>
          <a:xfrm>
            <a:off x="695325" y="548493"/>
            <a:ext cx="10801350" cy="4675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b="1" sz="24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640">
          <p15:clr>
            <a:srgbClr val="FBAE40"/>
          </p15:clr>
        </p15:guide>
        <p15:guide id="2" pos="2819">
          <p15:clr>
            <a:srgbClr val="FBAE40"/>
          </p15:clr>
        </p15:guide>
        <p15:guide id="3" pos="2479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438">
          <p15:clr>
            <a:srgbClr val="FBAE40"/>
          </p15:clr>
        </p15:guide>
        <p15:guide id="9" pos="5201">
          <p15:clr>
            <a:srgbClr val="FBAE40"/>
          </p15:clr>
        </p15:guide>
        <p15:guide id="10" pos="4883">
          <p15:clr>
            <a:srgbClr val="FBAE40"/>
          </p15:clr>
        </p15:guide>
        <p15:guide id="11" pos="7242">
          <p15:clr>
            <a:srgbClr val="FBAE40"/>
          </p15:clr>
        </p15:guide>
        <p15:guide id="12" orient="horz" pos="2160">
          <p15:clr>
            <a:srgbClr val="FBAE40"/>
          </p15:clr>
        </p15:guide>
        <p15:guide id="13" orient="horz" pos="93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etto + Immagine">
  <p:cSld name="Titoletto + Immagine">
    <p:bg>
      <p:bgPr>
        <a:solidFill>
          <a:schemeClr val="lt1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>
            <p:ph idx="2" type="pic"/>
          </p:nvPr>
        </p:nvSpPr>
        <p:spPr>
          <a:xfrm>
            <a:off x="695325" y="1484313"/>
            <a:ext cx="10801350" cy="4824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695325" y="548493"/>
            <a:ext cx="10801350" cy="4675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640">
          <p15:clr>
            <a:srgbClr val="FBAE40"/>
          </p15:clr>
        </p15:guide>
        <p15:guide id="2" orient="horz" pos="346">
          <p15:clr>
            <a:srgbClr val="FBAE40"/>
          </p15:clr>
        </p15:guide>
        <p15:guide id="3" orient="horz" pos="3974">
          <p15:clr>
            <a:srgbClr val="FBAE40"/>
          </p15:clr>
        </p15:guide>
        <p15:guide id="4" pos="438">
          <p15:clr>
            <a:srgbClr val="FBAE40"/>
          </p15:clr>
        </p15:guide>
        <p15:guide id="5" pos="7242">
          <p15:clr>
            <a:srgbClr val="FBAE40"/>
          </p15:clr>
        </p15:guide>
        <p15:guide id="6" orient="horz" pos="93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etto + vuoto">
  <p:cSld name="Titoletto + vuoto"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695325" y="548493"/>
            <a:ext cx="10801350" cy="4675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640">
          <p15:clr>
            <a:srgbClr val="FBAE40"/>
          </p15:clr>
        </p15:guide>
        <p15:guide id="2" orient="horz" pos="346">
          <p15:clr>
            <a:srgbClr val="FBAE40"/>
          </p15:clr>
        </p15:guide>
        <p15:guide id="3" orient="horz" pos="3974">
          <p15:clr>
            <a:srgbClr val="FBAE40"/>
          </p15:clr>
        </p15:guide>
        <p15:guide id="4" pos="438">
          <p15:clr>
            <a:srgbClr val="FBAE40"/>
          </p15:clr>
        </p15:guide>
        <p15:guide id="5" pos="7242">
          <p15:clr>
            <a:srgbClr val="FBAE40"/>
          </p15:clr>
        </p15:guide>
        <p15:guide id="6" orient="horz" pos="93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a + didascalia">
  <p:cSld name="Immagina + didascalia">
    <p:bg>
      <p:bgPr>
        <a:solidFill>
          <a:schemeClr val="lt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/>
          <p:nvPr>
            <p:ph idx="2" type="pic"/>
          </p:nvPr>
        </p:nvSpPr>
        <p:spPr>
          <a:xfrm>
            <a:off x="695326" y="549275"/>
            <a:ext cx="10801350" cy="4824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695325" y="5373688"/>
            <a:ext cx="10801350" cy="935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4666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385">
          <p15:clr>
            <a:srgbClr val="FBAE40"/>
          </p15:clr>
        </p15:guide>
        <p15:guide id="2" orient="horz" pos="346">
          <p15:clr>
            <a:srgbClr val="FBAE40"/>
          </p15:clr>
        </p15:guide>
        <p15:guide id="3" orient="horz" pos="3974">
          <p15:clr>
            <a:srgbClr val="FBAE40"/>
          </p15:clr>
        </p15:guide>
        <p15:guide id="4" pos="438">
          <p15:clr>
            <a:srgbClr val="FBAE40"/>
          </p15:clr>
        </p15:guide>
        <p15:guide id="5" pos="7242">
          <p15:clr>
            <a:srgbClr val="FBAE40"/>
          </p15:clr>
        </p15:guide>
        <p15:guide id="6" orient="horz" pos="36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cetto chiave 01">
  <p:cSld name="Concetto chiave 01">
    <p:bg>
      <p:bgPr>
        <a:solidFill>
          <a:schemeClr val="dk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ctrTitle"/>
          </p:nvPr>
        </p:nvSpPr>
        <p:spPr>
          <a:xfrm>
            <a:off x="695325" y="549275"/>
            <a:ext cx="10801350" cy="5759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9220"/>
              </a:buClr>
              <a:buSzPts val="4000"/>
              <a:buFont typeface="Verdana"/>
              <a:buNone/>
              <a:defRPr b="1" sz="4000">
                <a:solidFill>
                  <a:srgbClr val="4D922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06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1572">
          <p15:clr>
            <a:srgbClr val="FBAE40"/>
          </p15:clr>
        </p15:guide>
        <p15:guide id="9" pos="438">
          <p15:clr>
            <a:srgbClr val="FBAE40"/>
          </p15:clr>
        </p15:guide>
        <p15:guide id="10" pos="4974">
          <p15:clr>
            <a:srgbClr val="FBAE40"/>
          </p15:clr>
        </p15:guide>
        <p15:guide id="11" pos="6108">
          <p15:clr>
            <a:srgbClr val="FBAE40"/>
          </p15:clr>
        </p15:guide>
        <p15:guide id="12" pos="724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sto + 1 Immagine">
  <p:cSld name="Testo + 1 Immagine"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idx="1" type="body"/>
          </p:nvPr>
        </p:nvSpPr>
        <p:spPr>
          <a:xfrm>
            <a:off x="695324" y="549275"/>
            <a:ext cx="9001125" cy="143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b="1" sz="24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2" type="body"/>
          </p:nvPr>
        </p:nvSpPr>
        <p:spPr>
          <a:xfrm>
            <a:off x="695324" y="1989138"/>
            <a:ext cx="90011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06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1572">
          <p15:clr>
            <a:srgbClr val="FBAE40"/>
          </p15:clr>
        </p15:guide>
        <p15:guide id="9" pos="438">
          <p15:clr>
            <a:srgbClr val="FBAE40"/>
          </p15:clr>
        </p15:guide>
        <p15:guide id="10" pos="4974">
          <p15:clr>
            <a:srgbClr val="FBAE40"/>
          </p15:clr>
        </p15:guide>
        <p15:guide id="11" pos="6108">
          <p15:clr>
            <a:srgbClr val="FBAE40"/>
          </p15:clr>
        </p15:guide>
        <p15:guide id="12" pos="724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 showMasterSp="0">
  <p:cSld name="2_Title Slide">
    <p:bg>
      <p:bgPr>
        <a:solidFill>
          <a:schemeClr val="accent1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ctrTitle"/>
          </p:nvPr>
        </p:nvSpPr>
        <p:spPr>
          <a:xfrm>
            <a:off x="695325" y="1989137"/>
            <a:ext cx="9001125" cy="28797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erdana"/>
              <a:buNone/>
              <a:defRPr b="1" sz="6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subTitle"/>
          </p:nvPr>
        </p:nvSpPr>
        <p:spPr>
          <a:xfrm>
            <a:off x="695325" y="4868863"/>
            <a:ext cx="9001125" cy="1439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8" name="Google Shape;28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5325" y="549275"/>
            <a:ext cx="803078" cy="588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06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1572">
          <p15:clr>
            <a:srgbClr val="FBAE40"/>
          </p15:clr>
        </p15:guide>
        <p15:guide id="9" pos="438">
          <p15:clr>
            <a:srgbClr val="FBAE40"/>
          </p15:clr>
        </p15:guide>
        <p15:guide id="10" pos="4974">
          <p15:clr>
            <a:srgbClr val="FBAE40"/>
          </p15:clr>
        </p15:guide>
        <p15:guide id="11" pos="6108">
          <p15:clr>
            <a:srgbClr val="FBAE40"/>
          </p15:clr>
        </p15:guide>
        <p15:guide id="12" pos="724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showMasterSp="0">
  <p:cSld name="1_Title Slide">
    <p:bg>
      <p:bgPr>
        <a:solidFill>
          <a:schemeClr val="accen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ctrTitle"/>
          </p:nvPr>
        </p:nvSpPr>
        <p:spPr>
          <a:xfrm>
            <a:off x="695326" y="1989137"/>
            <a:ext cx="6619874" cy="28797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Verdana"/>
              <a:buNone/>
              <a:defRPr b="1" sz="55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subTitle"/>
          </p:nvPr>
        </p:nvSpPr>
        <p:spPr>
          <a:xfrm>
            <a:off x="695326" y="4868863"/>
            <a:ext cx="6626012" cy="14398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32" name="Google Shape;32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5325" y="549275"/>
            <a:ext cx="803078" cy="58849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/>
          <p:nvPr>
            <p:ph idx="2" type="pic"/>
          </p:nvPr>
        </p:nvSpPr>
        <p:spPr>
          <a:xfrm>
            <a:off x="7896224" y="0"/>
            <a:ext cx="4295775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Arial"/>
              <a:buNone/>
              <a:defRPr b="0" i="0" sz="2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06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1572">
          <p15:clr>
            <a:srgbClr val="FBAE40"/>
          </p15:clr>
        </p15:guide>
        <p15:guide id="9" pos="438">
          <p15:clr>
            <a:srgbClr val="FBAE40"/>
          </p15:clr>
        </p15:guide>
        <p15:guide id="10" pos="4974">
          <p15:clr>
            <a:srgbClr val="FBAE40"/>
          </p15:clr>
        </p15:guide>
        <p15:guide id="11" pos="6108">
          <p15:clr>
            <a:srgbClr val="FBAE40"/>
          </p15:clr>
        </p15:guide>
        <p15:guide id="12" pos="724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itolo + Immagine">
  <p:cSld name="Capitolo + Immagine">
    <p:bg>
      <p:bgPr>
        <a:solidFill>
          <a:schemeClr val="dk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/>
          <p:nvPr>
            <p:ph idx="2" type="pic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Arial"/>
              <a:buNone/>
              <a:defRPr b="0" i="0" sz="2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695325" y="549275"/>
            <a:ext cx="4532809" cy="5759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D9220"/>
              </a:buClr>
              <a:buSzPts val="4000"/>
              <a:buNone/>
              <a:defRPr b="1" sz="4000">
                <a:solidFill>
                  <a:srgbClr val="4D9220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06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1572">
          <p15:clr>
            <a:srgbClr val="FBAE40"/>
          </p15:clr>
        </p15:guide>
        <p15:guide id="9" pos="438">
          <p15:clr>
            <a:srgbClr val="FBAE40"/>
          </p15:clr>
        </p15:guide>
        <p15:guide id="10" pos="4974">
          <p15:clr>
            <a:srgbClr val="FBAE40"/>
          </p15:clr>
        </p15:guide>
        <p15:guide id="11" pos="6108">
          <p15:clr>
            <a:srgbClr val="FBAE40"/>
          </p15:clr>
        </p15:guide>
        <p15:guide id="1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apitolo + Immagine">
  <p:cSld name="1_Capitolo + Immagine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idx="1" type="body"/>
          </p:nvPr>
        </p:nvSpPr>
        <p:spPr>
          <a:xfrm>
            <a:off x="695325" y="549275"/>
            <a:ext cx="4532809" cy="5759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D9220"/>
              </a:buClr>
              <a:buSzPts val="4000"/>
              <a:buNone/>
              <a:defRPr b="1" sz="4000">
                <a:solidFill>
                  <a:srgbClr val="4D9220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8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" name="Google Shape;40;p8"/>
          <p:cNvSpPr txBox="1"/>
          <p:nvPr>
            <p:ph idx="2" type="body"/>
          </p:nvPr>
        </p:nvSpPr>
        <p:spPr>
          <a:xfrm>
            <a:off x="6456675" y="549275"/>
            <a:ext cx="5040000" cy="5759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06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1572">
          <p15:clr>
            <a:srgbClr val="FBAE40"/>
          </p15:clr>
        </p15:guide>
        <p15:guide id="9" pos="438">
          <p15:clr>
            <a:srgbClr val="FBAE40"/>
          </p15:clr>
        </p15:guide>
        <p15:guide id="10" pos="4974">
          <p15:clr>
            <a:srgbClr val="FBAE40"/>
          </p15:clr>
        </p15:guide>
        <p15:guide id="11" pos="6108">
          <p15:clr>
            <a:srgbClr val="FBAE40"/>
          </p15:clr>
        </p15:guide>
        <p15:guide id="12" pos="724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cetto chiave 02">
  <p:cSld name="Concetto chiave 02">
    <p:bg>
      <p:bgPr>
        <a:solidFill>
          <a:schemeClr val="lt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/>
          <p:nvPr>
            <p:ph type="ctrTitle"/>
          </p:nvPr>
        </p:nvSpPr>
        <p:spPr>
          <a:xfrm>
            <a:off x="695325" y="549275"/>
            <a:ext cx="10801350" cy="5759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Verdana"/>
              <a:buNone/>
              <a:defRPr b="1" sz="40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06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1572">
          <p15:clr>
            <a:srgbClr val="FBAE40"/>
          </p15:clr>
        </p15:guide>
        <p15:guide id="9" pos="438">
          <p15:clr>
            <a:srgbClr val="FBAE40"/>
          </p15:clr>
        </p15:guide>
        <p15:guide id="10" pos="4974">
          <p15:clr>
            <a:srgbClr val="FBAE40"/>
          </p15:clr>
        </p15:guide>
        <p15:guide id="11" pos="6108">
          <p15:clr>
            <a:srgbClr val="FBAE40"/>
          </p15:clr>
        </p15:guide>
        <p15:guide id="12" pos="724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ella">
  <p:cSld name="Tabella">
    <p:bg>
      <p:bgPr>
        <a:solidFill>
          <a:schemeClr val="lt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695325" y="549275"/>
            <a:ext cx="5040000" cy="143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b="1" sz="24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2" type="body"/>
          </p:nvPr>
        </p:nvSpPr>
        <p:spPr>
          <a:xfrm>
            <a:off x="6456675" y="549276"/>
            <a:ext cx="5040000" cy="1439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3333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06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1572">
          <p15:clr>
            <a:srgbClr val="FBAE40"/>
          </p15:clr>
        </p15:guide>
        <p15:guide id="9" pos="438">
          <p15:clr>
            <a:srgbClr val="FBAE40"/>
          </p15:clr>
        </p15:guide>
        <p15:guide id="10" pos="4974">
          <p15:clr>
            <a:srgbClr val="FBAE40"/>
          </p15:clr>
        </p15:guide>
        <p15:guide id="11" pos="6108">
          <p15:clr>
            <a:srgbClr val="FBAE40"/>
          </p15:clr>
        </p15:guide>
        <p15:guide id="12" pos="724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73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1" name="Google Shape;11;p1"/>
          <p:cNvSpPr/>
          <p:nvPr/>
        </p:nvSpPr>
        <p:spPr>
          <a:xfrm>
            <a:off x="0" y="6020382"/>
            <a:ext cx="841108" cy="84110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23226" y="6499367"/>
            <a:ext cx="325217" cy="23831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/>
          <p:nvPr/>
        </p:nvSpPr>
        <p:spPr>
          <a:xfrm>
            <a:off x="10649666" y="630454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" name="Google Shape;14;p1"/>
          <p:cNvSpPr txBox="1"/>
          <p:nvPr/>
        </p:nvSpPr>
        <p:spPr>
          <a:xfrm>
            <a:off x="695324" y="6308725"/>
            <a:ext cx="10696861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</a:pPr>
            <a:r>
              <a:rPr b="0" i="0" lang="it-IT" sz="1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Il suolo</a:t>
            </a:r>
            <a:endParaRPr/>
          </a:p>
        </p:txBody>
      </p:sp>
      <p:sp>
        <p:nvSpPr>
          <p:cNvPr id="15" name="Google Shape;15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b="1" i="0" sz="4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mc:AlternateContent>
    <mc:Choice Requires="p14">
      <p:transition spd="slow" p14:dur="1700">
        <p:push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idx="4294967295" type="ctrTitle"/>
          </p:nvPr>
        </p:nvSpPr>
        <p:spPr>
          <a:xfrm>
            <a:off x="409725" y="328375"/>
            <a:ext cx="11274900" cy="454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Verdana"/>
              <a:buNone/>
            </a:pPr>
            <a:r>
              <a:rPr b="1" i="0" lang="it-IT" sz="70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Il suolo</a:t>
            </a:r>
            <a:endParaRPr sz="7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magine che contiene erba, fiore, pianta, papavero&#10;&#10;Descrizione generata automaticamente" id="80" name="Google Shape;8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8887" y="0"/>
            <a:ext cx="466148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8"/>
          <p:cNvSpPr/>
          <p:nvPr/>
        </p:nvSpPr>
        <p:spPr>
          <a:xfrm>
            <a:off x="0" y="5550300"/>
            <a:ext cx="2513700" cy="130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8"/>
          <p:cNvSpPr txBox="1"/>
          <p:nvPr>
            <p:ph idx="2" type="body"/>
          </p:nvPr>
        </p:nvSpPr>
        <p:spPr>
          <a:xfrm>
            <a:off x="148200" y="1243750"/>
            <a:ext cx="7264800" cy="45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it-IT" sz="2800"/>
              <a:t>Il </a:t>
            </a:r>
            <a:r>
              <a:rPr b="1" lang="it-IT" sz="2800"/>
              <a:t>suolo</a:t>
            </a:r>
            <a:r>
              <a:rPr lang="it-IT" sz="2800"/>
              <a:t> è un </a:t>
            </a:r>
            <a:r>
              <a:rPr b="1" lang="it-IT" sz="2800"/>
              <a:t>sottile</a:t>
            </a:r>
            <a:r>
              <a:rPr lang="it-IT" sz="2800"/>
              <a:t> </a:t>
            </a:r>
            <a:r>
              <a:rPr b="1" lang="it-IT" sz="2800"/>
              <a:t>strato</a:t>
            </a:r>
            <a:r>
              <a:rPr lang="it-IT" sz="2800"/>
              <a:t> che ricopre la parte esterna emersa della Terra.</a:t>
            </a:r>
            <a:endParaRPr sz="2800"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it-IT" sz="2800"/>
              <a:t>Il suolo è formato da </a:t>
            </a:r>
            <a:r>
              <a:rPr b="1" lang="it-IT" sz="2800"/>
              <a:t>sostanze</a:t>
            </a:r>
            <a:r>
              <a:rPr lang="it-IT" sz="2800"/>
              <a:t> </a:t>
            </a:r>
            <a:r>
              <a:rPr b="1" lang="it-IT" sz="2800"/>
              <a:t>inorganiche</a:t>
            </a:r>
            <a:r>
              <a:rPr lang="it-IT" sz="2800"/>
              <a:t> e </a:t>
            </a:r>
            <a:r>
              <a:rPr b="1" lang="it-IT" sz="2800"/>
              <a:t>sostanze</a:t>
            </a:r>
            <a:r>
              <a:rPr lang="it-IT" sz="2800"/>
              <a:t> </a:t>
            </a:r>
            <a:r>
              <a:rPr b="1" lang="it-IT" sz="2800"/>
              <a:t>organiche</a:t>
            </a:r>
            <a:r>
              <a:rPr lang="it-IT" sz="2800"/>
              <a:t>.</a:t>
            </a:r>
            <a:endParaRPr sz="2800"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it-IT" sz="2800"/>
              <a:t>Il </a:t>
            </a:r>
            <a:r>
              <a:rPr b="1" lang="it-IT" sz="2800"/>
              <a:t>suolo</a:t>
            </a:r>
            <a:r>
              <a:rPr lang="it-IT" sz="2800"/>
              <a:t> è costituito da </a:t>
            </a:r>
            <a:r>
              <a:rPr b="1" lang="it-IT" sz="2800"/>
              <a:t>diversi strati</a:t>
            </a:r>
            <a:r>
              <a:rPr lang="it-IT" sz="2800"/>
              <a:t>, chiamati </a:t>
            </a:r>
            <a:r>
              <a:rPr b="1" lang="it-IT" sz="2800"/>
              <a:t>orizzonti</a:t>
            </a:r>
            <a:r>
              <a:rPr lang="it-IT" sz="2800"/>
              <a:t>.</a:t>
            </a:r>
            <a:endParaRPr sz="2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/>
          <p:nvPr/>
        </p:nvSpPr>
        <p:spPr>
          <a:xfrm>
            <a:off x="0" y="5550300"/>
            <a:ext cx="2513700" cy="130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mmagine che contiene mattone, pietra, cemento&#10;&#10;Descrizione generata automaticamente" id="88" name="Google Shape;8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8888" y="0"/>
            <a:ext cx="458311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9"/>
          <p:cNvSpPr txBox="1"/>
          <p:nvPr>
            <p:ph idx="2" type="body"/>
          </p:nvPr>
        </p:nvSpPr>
        <p:spPr>
          <a:xfrm>
            <a:off x="264450" y="154025"/>
            <a:ext cx="7148700" cy="164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34290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it-IT" sz="2800"/>
              <a:t>più in superficie c’è la </a:t>
            </a:r>
            <a:r>
              <a:rPr b="1" lang="it-IT" sz="2800"/>
              <a:t>lettiera</a:t>
            </a:r>
            <a:r>
              <a:rPr lang="it-IT" sz="2800"/>
              <a:t>, formata da foglie, rametti e animaletti in decomposizione;  </a:t>
            </a:r>
            <a:endParaRPr sz="2800"/>
          </a:p>
        </p:txBody>
      </p:sp>
      <p:sp>
        <p:nvSpPr>
          <p:cNvPr id="90" name="Google Shape;90;p19"/>
          <p:cNvSpPr txBox="1"/>
          <p:nvPr>
            <p:ph idx="2" type="body"/>
          </p:nvPr>
        </p:nvSpPr>
        <p:spPr>
          <a:xfrm>
            <a:off x="177275" y="2094813"/>
            <a:ext cx="7148700" cy="207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34290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it-IT" sz="2800"/>
              <a:t>sotto c’è </a:t>
            </a:r>
            <a:r>
              <a:rPr b="1" lang="it-IT" sz="2800"/>
              <a:t>l’humus</a:t>
            </a:r>
            <a:r>
              <a:rPr lang="it-IT" sz="2800"/>
              <a:t>, cioè terriccio scuro formato da organismi vegetali e animali decomposti; questo orizzonte è molto fertile.</a:t>
            </a:r>
            <a:endParaRPr sz="2800"/>
          </a:p>
        </p:txBody>
      </p:sp>
      <p:sp>
        <p:nvSpPr>
          <p:cNvPr id="91" name="Google Shape;91;p19"/>
          <p:cNvSpPr txBox="1"/>
          <p:nvPr>
            <p:ph idx="2" type="body"/>
          </p:nvPr>
        </p:nvSpPr>
        <p:spPr>
          <a:xfrm>
            <a:off x="264450" y="4464325"/>
            <a:ext cx="7148700" cy="214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34290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it-IT" sz="2800"/>
              <a:t>più sotto c’è il </a:t>
            </a:r>
            <a:r>
              <a:rPr b="1" lang="it-IT" sz="2800"/>
              <a:t>sottosuolo</a:t>
            </a:r>
            <a:r>
              <a:rPr lang="it-IT" sz="2800"/>
              <a:t>, formato da minerali come argilla, sabbia, ghiaia; anche questo orizzonte appare stratificato.</a:t>
            </a:r>
            <a:endParaRPr sz="2800"/>
          </a:p>
        </p:txBody>
      </p:sp>
      <p:sp>
        <p:nvSpPr>
          <p:cNvPr id="92" name="Google Shape;92;p19"/>
          <p:cNvSpPr/>
          <p:nvPr/>
        </p:nvSpPr>
        <p:spPr>
          <a:xfrm>
            <a:off x="6395950" y="241200"/>
            <a:ext cx="1816200" cy="377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D922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9"/>
          <p:cNvSpPr/>
          <p:nvPr/>
        </p:nvSpPr>
        <p:spPr>
          <a:xfrm rot="-2427454">
            <a:off x="6301374" y="1466168"/>
            <a:ext cx="1816039" cy="37772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D922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9"/>
          <p:cNvSpPr/>
          <p:nvPr/>
        </p:nvSpPr>
        <p:spPr>
          <a:xfrm rot="-1890036">
            <a:off x="5299970" y="3621972"/>
            <a:ext cx="2064659" cy="37760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D922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9"/>
          <p:cNvSpPr/>
          <p:nvPr/>
        </p:nvSpPr>
        <p:spPr>
          <a:xfrm>
            <a:off x="7325975" y="1461675"/>
            <a:ext cx="5056200" cy="3407400"/>
          </a:xfrm>
          <a:prstGeom prst="bracePair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/>
          <p:nvPr/>
        </p:nvSpPr>
        <p:spPr>
          <a:xfrm>
            <a:off x="0" y="5550300"/>
            <a:ext cx="2513700" cy="130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mmagine che contiene mattone, pietra, cemento&#10;&#10;Descrizione generata automaticamente" id="101" name="Google Shape;10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8888" y="0"/>
            <a:ext cx="458311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0"/>
          <p:cNvSpPr txBox="1"/>
          <p:nvPr>
            <p:ph idx="2" type="body"/>
          </p:nvPr>
        </p:nvSpPr>
        <p:spPr>
          <a:xfrm>
            <a:off x="206325" y="154025"/>
            <a:ext cx="7134000" cy="181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34290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it-IT" sz="2800"/>
              <a:t>L’orizzonte più in basso è la </a:t>
            </a:r>
            <a:r>
              <a:rPr b="1" lang="it-IT" sz="2800"/>
              <a:t>roccia madre</a:t>
            </a:r>
            <a:r>
              <a:rPr lang="it-IT" sz="2800"/>
              <a:t>, cioè roccia compatta, non frammentata. </a:t>
            </a:r>
            <a:endParaRPr sz="2800"/>
          </a:p>
        </p:txBody>
      </p:sp>
      <p:sp>
        <p:nvSpPr>
          <p:cNvPr id="103" name="Google Shape;103;p20"/>
          <p:cNvSpPr txBox="1"/>
          <p:nvPr>
            <p:ph idx="2" type="body"/>
          </p:nvPr>
        </p:nvSpPr>
        <p:spPr>
          <a:xfrm>
            <a:off x="206325" y="1858375"/>
            <a:ext cx="7134000" cy="211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34290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it-IT" sz="2800"/>
              <a:t>Inoltre nel suolo si trovano </a:t>
            </a:r>
            <a:r>
              <a:rPr b="1" lang="it-IT" sz="2800"/>
              <a:t>sostanze nutritive</a:t>
            </a:r>
            <a:r>
              <a:rPr lang="it-IT" sz="2800"/>
              <a:t>,  </a:t>
            </a:r>
            <a:r>
              <a:rPr b="1" lang="it-IT" sz="2800"/>
              <a:t>aria </a:t>
            </a:r>
            <a:r>
              <a:rPr lang="it-IT" sz="2800"/>
              <a:t>e </a:t>
            </a:r>
            <a:r>
              <a:rPr b="1" lang="it-IT" sz="2800"/>
              <a:t>acqua </a:t>
            </a:r>
            <a:r>
              <a:rPr lang="it-IT" sz="2800"/>
              <a:t>che permettono alle piante e a piccoli animali di viverci.  </a:t>
            </a:r>
            <a:endParaRPr sz="2800"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6963" y="3945025"/>
            <a:ext cx="1329110" cy="13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13650" y="4040010"/>
            <a:ext cx="2422826" cy="183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78050" y="5252725"/>
            <a:ext cx="1811425" cy="149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16063" y="4919535"/>
            <a:ext cx="1514500" cy="183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8400" y="5089874"/>
            <a:ext cx="2422825" cy="181711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/>
          <p:nvPr/>
        </p:nvSpPr>
        <p:spPr>
          <a:xfrm rot="4240158">
            <a:off x="5441884" y="3007015"/>
            <a:ext cx="4709080" cy="37771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D922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0"/>
          <p:cNvSpPr txBox="1"/>
          <p:nvPr/>
        </p:nvSpPr>
        <p:spPr>
          <a:xfrm>
            <a:off x="1266975" y="4047975"/>
            <a:ext cx="101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Verdana"/>
                <a:ea typeface="Verdana"/>
                <a:cs typeface="Verdana"/>
                <a:sym typeface="Verdana"/>
              </a:rPr>
              <a:t>formica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1" name="Google Shape;111;p20"/>
          <p:cNvSpPr txBox="1"/>
          <p:nvPr/>
        </p:nvSpPr>
        <p:spPr>
          <a:xfrm>
            <a:off x="249975" y="4799138"/>
            <a:ext cx="101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Verdana"/>
                <a:ea typeface="Verdana"/>
                <a:cs typeface="Verdana"/>
                <a:sym typeface="Verdana"/>
              </a:rPr>
              <a:t>arvicola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2513700" y="5635463"/>
            <a:ext cx="101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Verdana"/>
                <a:ea typeface="Verdana"/>
                <a:cs typeface="Verdana"/>
                <a:sym typeface="Verdana"/>
              </a:rPr>
              <a:t>lombrico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3" name="Google Shape;113;p20"/>
          <p:cNvSpPr txBox="1"/>
          <p:nvPr/>
        </p:nvSpPr>
        <p:spPr>
          <a:xfrm>
            <a:off x="5703750" y="4214575"/>
            <a:ext cx="101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Verdana"/>
                <a:ea typeface="Verdana"/>
                <a:cs typeface="Verdana"/>
                <a:sym typeface="Verdana"/>
              </a:rPr>
              <a:t>talpa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4" name="Google Shape;114;p20"/>
          <p:cNvSpPr txBox="1"/>
          <p:nvPr/>
        </p:nvSpPr>
        <p:spPr>
          <a:xfrm>
            <a:off x="4605863" y="6308725"/>
            <a:ext cx="132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Verdana"/>
                <a:ea typeface="Verdana"/>
                <a:cs typeface="Verdana"/>
                <a:sym typeface="Verdana"/>
              </a:rPr>
              <a:t>chiocciola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9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9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6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/>
          <p:nvPr/>
        </p:nvSpPr>
        <p:spPr>
          <a:xfrm>
            <a:off x="0" y="5550300"/>
            <a:ext cx="2513700" cy="130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1"/>
          <p:cNvSpPr txBox="1"/>
          <p:nvPr>
            <p:ph idx="2" type="body"/>
          </p:nvPr>
        </p:nvSpPr>
        <p:spPr>
          <a:xfrm>
            <a:off x="206325" y="154025"/>
            <a:ext cx="5317800" cy="294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r>
              <a:rPr lang="it-IT" sz="2890"/>
              <a:t>E ora tocca a te! </a:t>
            </a:r>
            <a:endParaRPr sz="2890"/>
          </a:p>
          <a:p>
            <a:pPr indent="0" lvl="0" marL="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r>
              <a:rPr lang="it-IT" sz="2890"/>
              <a:t>Prendi il quadernone, la scheda che ti darà l’insegnante e rielabora le tue conoscenze.</a:t>
            </a:r>
            <a:endParaRPr sz="2890"/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6525" y="152400"/>
            <a:ext cx="5804721" cy="655320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/>
          <p:nvPr/>
        </p:nvSpPr>
        <p:spPr>
          <a:xfrm>
            <a:off x="838249" y="4010825"/>
            <a:ext cx="3457537" cy="113264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274E13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4D9220"/>
                </a:solidFill>
                <a:latin typeface="Bree Serif"/>
              </a:rPr>
              <a:t>FINE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Verde Mondadori HubScuola">
      <a:dk1>
        <a:srgbClr val="000000"/>
      </a:dk1>
      <a:lt1>
        <a:srgbClr val="FFFFFF"/>
      </a:lt1>
      <a:dk2>
        <a:srgbClr val="A9E383"/>
      </a:dk2>
      <a:lt2>
        <a:srgbClr val="FFFFFF"/>
      </a:lt2>
      <a:accent1>
        <a:srgbClr val="78BA4B"/>
      </a:accent1>
      <a:accent2>
        <a:srgbClr val="45CCCB"/>
      </a:accent2>
      <a:accent3>
        <a:srgbClr val="FE4F72"/>
      </a:accent3>
      <a:accent4>
        <a:srgbClr val="FDC326"/>
      </a:accent4>
      <a:accent5>
        <a:srgbClr val="535453"/>
      </a:accent5>
      <a:accent6>
        <a:srgbClr val="FEFFFE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