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D5F5-86F9-4D6E-8775-3655A5DEE293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FA224E7-58AE-43A9-9320-FECEBF092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43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D5F5-86F9-4D6E-8775-3655A5DEE293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FA224E7-58AE-43A9-9320-FECEBF092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69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D5F5-86F9-4D6E-8775-3655A5DEE293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FA224E7-58AE-43A9-9320-FECEBF092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615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D5F5-86F9-4D6E-8775-3655A5DEE293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FA224E7-58AE-43A9-9320-FECEBF09251F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4384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D5F5-86F9-4D6E-8775-3655A5DEE293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FA224E7-58AE-43A9-9320-FECEBF092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643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D5F5-86F9-4D6E-8775-3655A5DEE293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24E7-58AE-43A9-9320-FECEBF092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76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D5F5-86F9-4D6E-8775-3655A5DEE293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24E7-58AE-43A9-9320-FECEBF092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143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D5F5-86F9-4D6E-8775-3655A5DEE293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24E7-58AE-43A9-9320-FECEBF092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579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29CD5F5-86F9-4D6E-8775-3655A5DEE293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FA224E7-58AE-43A9-9320-FECEBF092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86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D5F5-86F9-4D6E-8775-3655A5DEE293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24E7-58AE-43A9-9320-FECEBF092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56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D5F5-86F9-4D6E-8775-3655A5DEE293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FA224E7-58AE-43A9-9320-FECEBF092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22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D5F5-86F9-4D6E-8775-3655A5DEE293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24E7-58AE-43A9-9320-FECEBF092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746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D5F5-86F9-4D6E-8775-3655A5DEE293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24E7-58AE-43A9-9320-FECEBF092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58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D5F5-86F9-4D6E-8775-3655A5DEE293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24E7-58AE-43A9-9320-FECEBF092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76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D5F5-86F9-4D6E-8775-3655A5DEE293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24E7-58AE-43A9-9320-FECEBF092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33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D5F5-86F9-4D6E-8775-3655A5DEE293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24E7-58AE-43A9-9320-FECEBF092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406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D5F5-86F9-4D6E-8775-3655A5DEE293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24E7-58AE-43A9-9320-FECEBF092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11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CD5F5-86F9-4D6E-8775-3655A5DEE293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224E7-58AE-43A9-9320-FECEBF092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256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931" y="2647406"/>
            <a:ext cx="8284525" cy="1459373"/>
          </a:xfrm>
        </p:spPr>
        <p:txBody>
          <a:bodyPr/>
          <a:lstStyle/>
          <a:p>
            <a:r>
              <a:rPr lang="it-IT" sz="5000" dirty="0" smtClean="0"/>
              <a:t>NOMI PRIMITIVI E </a:t>
            </a:r>
            <a:br>
              <a:rPr lang="it-IT" sz="5000" dirty="0" smtClean="0"/>
            </a:br>
            <a:r>
              <a:rPr lang="it-IT" sz="5000" dirty="0" smtClean="0"/>
              <a:t>NOMI DERIVATI</a:t>
            </a:r>
            <a:endParaRPr lang="it-IT" sz="5000" dirty="0"/>
          </a:p>
        </p:txBody>
      </p:sp>
    </p:spTree>
    <p:extLst>
      <p:ext uri="{BB962C8B-B14F-4D97-AF65-F5344CB8AC3E}">
        <p14:creationId xmlns:p14="http://schemas.microsoft.com/office/powerpoint/2010/main" val="13616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 SONO?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168"/>
            <a:ext cx="4229690" cy="42392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18" y="2408982"/>
            <a:ext cx="3219899" cy="4286848"/>
          </a:xfrm>
          <a:prstGeom prst="rect">
            <a:avLst/>
          </a:prstGeom>
        </p:spPr>
      </p:pic>
      <p:sp>
        <p:nvSpPr>
          <p:cNvPr id="7" name="Fumetto 1 6"/>
          <p:cNvSpPr/>
          <p:nvPr/>
        </p:nvSpPr>
        <p:spPr>
          <a:xfrm>
            <a:off x="3739896" y="1033273"/>
            <a:ext cx="6126480" cy="2057400"/>
          </a:xfrm>
          <a:prstGeom prst="wedgeRectCallout">
            <a:avLst>
              <a:gd name="adj1" fmla="val 38969"/>
              <a:gd name="adj2" fmla="val 70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/>
              <a:t>Invece il nome </a:t>
            </a:r>
            <a:r>
              <a:rPr lang="it-IT" sz="2000" dirty="0" smtClean="0"/>
              <a:t>collana è </a:t>
            </a:r>
            <a:r>
              <a:rPr lang="it-IT" sz="2000" dirty="0"/>
              <a:t>formato da tre pezzi: la radice</a:t>
            </a:r>
          </a:p>
          <a:p>
            <a:r>
              <a:rPr lang="it-IT" sz="2000" dirty="0" smtClean="0"/>
              <a:t>COLL</a:t>
            </a:r>
            <a:endParaRPr lang="it-IT" sz="2000" dirty="0"/>
          </a:p>
          <a:p>
            <a:r>
              <a:rPr lang="it-IT" sz="2000" dirty="0"/>
              <a:t>il suffisso</a:t>
            </a:r>
          </a:p>
          <a:p>
            <a:r>
              <a:rPr lang="it-IT" sz="2000" dirty="0" smtClean="0"/>
              <a:t>AN</a:t>
            </a:r>
            <a:endParaRPr lang="it-IT" sz="2000" dirty="0"/>
          </a:p>
          <a:p>
            <a:r>
              <a:rPr lang="it-IT" sz="2000" dirty="0"/>
              <a:t>e la desinenza</a:t>
            </a:r>
          </a:p>
          <a:p>
            <a:r>
              <a:rPr lang="it-IT" sz="2000" dirty="0"/>
              <a:t>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136" y="3445892"/>
            <a:ext cx="2340864" cy="341210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944" y="6349506"/>
            <a:ext cx="786384" cy="41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 SONO?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168"/>
            <a:ext cx="4229690" cy="42392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18" y="2408982"/>
            <a:ext cx="3219899" cy="4286848"/>
          </a:xfrm>
          <a:prstGeom prst="rect">
            <a:avLst/>
          </a:prstGeom>
        </p:spPr>
      </p:pic>
      <p:sp>
        <p:nvSpPr>
          <p:cNvPr id="7" name="Fumetto 1 6"/>
          <p:cNvSpPr/>
          <p:nvPr/>
        </p:nvSpPr>
        <p:spPr>
          <a:xfrm>
            <a:off x="6711696" y="1033273"/>
            <a:ext cx="3154680" cy="1610346"/>
          </a:xfrm>
          <a:prstGeom prst="wedgeRectCallout">
            <a:avLst>
              <a:gd name="adj1" fmla="val 35201"/>
              <a:gd name="adj2" fmla="val 80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 smtClean="0"/>
              <a:t>Ora che hai capito mi puoi dire qualche nome derivato da…</a:t>
            </a:r>
          </a:p>
          <a:p>
            <a:r>
              <a:rPr lang="it-IT" sz="2000" dirty="0" smtClean="0"/>
              <a:t>LIBRO?</a:t>
            </a:r>
            <a:endParaRPr lang="it-IT" sz="2000" dirty="0"/>
          </a:p>
        </p:txBody>
      </p:sp>
      <p:pic>
        <p:nvPicPr>
          <p:cNvPr id="1026" name="Picture 2" descr="Libreria Illustrazioni e vettori stock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21" y="3578483"/>
            <a:ext cx="4074115" cy="262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096512" y="2944368"/>
            <a:ext cx="218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LIBRERIA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254" y="3400931"/>
            <a:ext cx="1580435" cy="3294899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296925" y="2926385"/>
            <a:ext cx="218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LIBRAIA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390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 SONO?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168"/>
            <a:ext cx="4229690" cy="42392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18" y="2408982"/>
            <a:ext cx="3219899" cy="4286848"/>
          </a:xfrm>
          <a:prstGeom prst="rect">
            <a:avLst/>
          </a:prstGeom>
        </p:spPr>
      </p:pic>
      <p:sp>
        <p:nvSpPr>
          <p:cNvPr id="7" name="Fumetto 1 6"/>
          <p:cNvSpPr/>
          <p:nvPr/>
        </p:nvSpPr>
        <p:spPr>
          <a:xfrm>
            <a:off x="6976872" y="1033273"/>
            <a:ext cx="2889504" cy="1610346"/>
          </a:xfrm>
          <a:prstGeom prst="wedgeRectCallout">
            <a:avLst>
              <a:gd name="adj1" fmla="val 35201"/>
              <a:gd name="adj2" fmla="val 80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 smtClean="0"/>
              <a:t>Prova a dirmi un nome derivato da…</a:t>
            </a:r>
          </a:p>
          <a:p>
            <a:r>
              <a:rPr lang="it-IT" sz="2000" dirty="0" smtClean="0"/>
              <a:t>MARE</a:t>
            </a:r>
            <a:endParaRPr lang="it-IT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096512" y="2944368"/>
            <a:ext cx="218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MARINAIO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553" y="2763289"/>
            <a:ext cx="2538674" cy="393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6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cchiali da vista immagine clipart. Scarica Gratis. | Creazil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76" y="4069330"/>
            <a:ext cx="2472055" cy="24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 SONO?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168"/>
            <a:ext cx="4229690" cy="42392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18" y="2408982"/>
            <a:ext cx="3219899" cy="4286848"/>
          </a:xfrm>
          <a:prstGeom prst="rect">
            <a:avLst/>
          </a:prstGeom>
        </p:spPr>
      </p:pic>
      <p:sp>
        <p:nvSpPr>
          <p:cNvPr id="7" name="Fumetto 1 6"/>
          <p:cNvSpPr/>
          <p:nvPr/>
        </p:nvSpPr>
        <p:spPr>
          <a:xfrm>
            <a:off x="6976872" y="1033273"/>
            <a:ext cx="2889504" cy="1610346"/>
          </a:xfrm>
          <a:prstGeom prst="wedgeRectCallout">
            <a:avLst>
              <a:gd name="adj1" fmla="val 35201"/>
              <a:gd name="adj2" fmla="val 80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 smtClean="0"/>
              <a:t>E adesso pensa a un nome derivato da…</a:t>
            </a:r>
          </a:p>
          <a:p>
            <a:r>
              <a:rPr lang="it-IT" sz="2000" dirty="0" smtClean="0"/>
              <a:t>OCCHIO</a:t>
            </a:r>
            <a:endParaRPr lang="it-IT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80214" y="4052444"/>
            <a:ext cx="218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OCCHIALI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370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ora tocca a te! Buon lavoro.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9141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 SONO?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168"/>
            <a:ext cx="4229690" cy="42392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168"/>
            <a:ext cx="4230810" cy="424033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18" y="2408982"/>
            <a:ext cx="3219899" cy="4286848"/>
          </a:xfrm>
          <a:prstGeom prst="rect">
            <a:avLst/>
          </a:prstGeom>
        </p:spPr>
      </p:pic>
      <p:sp>
        <p:nvSpPr>
          <p:cNvPr id="7" name="Fumetto 1 6"/>
          <p:cNvSpPr/>
          <p:nvPr/>
        </p:nvSpPr>
        <p:spPr>
          <a:xfrm>
            <a:off x="4571999" y="2151017"/>
            <a:ext cx="4423955" cy="1942012"/>
          </a:xfrm>
          <a:prstGeom prst="wedgeRectCallout">
            <a:avLst>
              <a:gd name="adj1" fmla="val 60452"/>
              <a:gd name="adj2" fmla="val 25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 smtClean="0"/>
              <a:t>Il nome derivato viene dal nome primitivo ma ha un significato diverso e indica una cosa diversa.</a:t>
            </a:r>
          </a:p>
          <a:p>
            <a:r>
              <a:rPr lang="it-IT" sz="2000" dirty="0" smtClean="0"/>
              <a:t>E’ fatto di tre parti: la radice, il suffisso e la desinenza.</a:t>
            </a:r>
          </a:p>
          <a:p>
            <a:r>
              <a:rPr lang="it-IT" sz="2000" dirty="0" smtClean="0"/>
              <a:t>Hai capito?</a:t>
            </a:r>
            <a:endParaRPr lang="it-IT" sz="2000" dirty="0"/>
          </a:p>
        </p:txBody>
      </p:sp>
      <p:sp>
        <p:nvSpPr>
          <p:cNvPr id="8" name="Fumetto 1 7"/>
          <p:cNvSpPr/>
          <p:nvPr/>
        </p:nvSpPr>
        <p:spPr>
          <a:xfrm>
            <a:off x="4333081" y="4599373"/>
            <a:ext cx="2895033" cy="1122158"/>
          </a:xfrm>
          <a:prstGeom prst="wedgeRectCallout">
            <a:avLst>
              <a:gd name="adj1" fmla="val -71635"/>
              <a:gd name="adj2" fmla="val -70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dirty="0" err="1" smtClean="0">
                <a:latin typeface="Wingdings" panose="05000000000000000000" pitchFamily="2" charset="2"/>
              </a:rPr>
              <a:t>qbjacmolzxb</a:t>
            </a:r>
            <a:endParaRPr lang="it-IT" sz="3200" dirty="0"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75739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 SONO?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168"/>
            <a:ext cx="4229690" cy="42392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168"/>
            <a:ext cx="4230810" cy="424033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18" y="2408982"/>
            <a:ext cx="3219899" cy="4286848"/>
          </a:xfrm>
          <a:prstGeom prst="rect">
            <a:avLst/>
          </a:prstGeom>
        </p:spPr>
      </p:pic>
      <p:sp>
        <p:nvSpPr>
          <p:cNvPr id="7" name="Fumetto 1 6"/>
          <p:cNvSpPr/>
          <p:nvPr/>
        </p:nvSpPr>
        <p:spPr>
          <a:xfrm>
            <a:off x="5632704" y="2151017"/>
            <a:ext cx="3363250" cy="1689463"/>
          </a:xfrm>
          <a:prstGeom prst="wedgeRectCallout">
            <a:avLst>
              <a:gd name="adj1" fmla="val 60452"/>
              <a:gd name="adj2" fmla="val 25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 smtClean="0"/>
              <a:t>Va bene, ti faccio un esempio. </a:t>
            </a:r>
          </a:p>
          <a:p>
            <a:r>
              <a:rPr lang="it-IT" sz="2000" dirty="0" smtClean="0"/>
              <a:t>Prendiamo la parola frutta.</a:t>
            </a:r>
          </a:p>
          <a:p>
            <a:r>
              <a:rPr lang="it-IT" sz="2000" dirty="0" smtClean="0"/>
              <a:t>Dove riponi la frutta?</a:t>
            </a:r>
            <a:endParaRPr lang="it-IT" sz="2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791" y="3685539"/>
            <a:ext cx="2031795" cy="186247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8636" y="4601975"/>
            <a:ext cx="3230281" cy="209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2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2082 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 SONO?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168"/>
            <a:ext cx="4229690" cy="42392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168"/>
            <a:ext cx="4230810" cy="424033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18" y="2408982"/>
            <a:ext cx="3219899" cy="4286848"/>
          </a:xfrm>
          <a:prstGeom prst="rect">
            <a:avLst/>
          </a:prstGeom>
        </p:spPr>
      </p:pic>
      <p:sp>
        <p:nvSpPr>
          <p:cNvPr id="7" name="Fumetto 1 6"/>
          <p:cNvSpPr/>
          <p:nvPr/>
        </p:nvSpPr>
        <p:spPr>
          <a:xfrm>
            <a:off x="6062472" y="2151017"/>
            <a:ext cx="2933482" cy="1213975"/>
          </a:xfrm>
          <a:prstGeom prst="wedgeRectCallout">
            <a:avLst>
              <a:gd name="adj1" fmla="val 60452"/>
              <a:gd name="adj2" fmla="val 25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 smtClean="0"/>
              <a:t>Nella fruttiera.</a:t>
            </a:r>
          </a:p>
          <a:p>
            <a:r>
              <a:rPr lang="it-IT" sz="2000" dirty="0" smtClean="0"/>
              <a:t>Bravissimo, hai capito! </a:t>
            </a:r>
          </a:p>
          <a:p>
            <a:endParaRPr lang="it-IT" sz="2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791" y="3685539"/>
            <a:ext cx="2031795" cy="186247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5673" y="4616778"/>
            <a:ext cx="3230281" cy="209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5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 SONO?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168"/>
            <a:ext cx="4229690" cy="42392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18" y="2408982"/>
            <a:ext cx="3219899" cy="4286848"/>
          </a:xfrm>
          <a:prstGeom prst="rect">
            <a:avLst/>
          </a:prstGeom>
        </p:spPr>
      </p:pic>
      <p:sp>
        <p:nvSpPr>
          <p:cNvPr id="7" name="Fumetto 1 6"/>
          <p:cNvSpPr/>
          <p:nvPr/>
        </p:nvSpPr>
        <p:spPr>
          <a:xfrm>
            <a:off x="5047488" y="1527049"/>
            <a:ext cx="3948466" cy="1691639"/>
          </a:xfrm>
          <a:prstGeom prst="wedgeRectCallout">
            <a:avLst>
              <a:gd name="adj1" fmla="val 60452"/>
              <a:gd name="adj2" fmla="val 25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 smtClean="0"/>
              <a:t>Il nome frutta è formato dalla radice </a:t>
            </a:r>
          </a:p>
          <a:p>
            <a:r>
              <a:rPr lang="it-IT" sz="2000" dirty="0" smtClean="0"/>
              <a:t>FRUTT </a:t>
            </a:r>
          </a:p>
          <a:p>
            <a:r>
              <a:rPr lang="it-IT" sz="2000" dirty="0" smtClean="0"/>
              <a:t>e dalla desinenza </a:t>
            </a:r>
          </a:p>
          <a:p>
            <a:r>
              <a:rPr lang="it-IT" sz="2000" dirty="0" smtClean="0"/>
              <a:t>A</a:t>
            </a:r>
            <a:endParaRPr lang="it-IT" sz="2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791" y="3685539"/>
            <a:ext cx="2031795" cy="186247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673" y="4616778"/>
            <a:ext cx="3230281" cy="209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 SONO?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168"/>
            <a:ext cx="4229690" cy="42392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18" y="2408982"/>
            <a:ext cx="3219899" cy="4286848"/>
          </a:xfrm>
          <a:prstGeom prst="rect">
            <a:avLst/>
          </a:prstGeom>
        </p:spPr>
      </p:pic>
      <p:sp>
        <p:nvSpPr>
          <p:cNvPr id="7" name="Fumetto 1 6"/>
          <p:cNvSpPr/>
          <p:nvPr/>
        </p:nvSpPr>
        <p:spPr>
          <a:xfrm>
            <a:off x="3877056" y="1527049"/>
            <a:ext cx="5118898" cy="2158490"/>
          </a:xfrm>
          <a:prstGeom prst="wedgeRectCallout">
            <a:avLst>
              <a:gd name="adj1" fmla="val 60452"/>
              <a:gd name="adj2" fmla="val 25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 smtClean="0"/>
              <a:t>Invece il nome fruttiera è formato da tre pezzi: la radice</a:t>
            </a:r>
          </a:p>
          <a:p>
            <a:r>
              <a:rPr lang="it-IT" sz="2000" dirty="0" smtClean="0"/>
              <a:t>FRUTT</a:t>
            </a:r>
          </a:p>
          <a:p>
            <a:r>
              <a:rPr lang="it-IT" sz="2000" dirty="0" smtClean="0"/>
              <a:t>il suffisso</a:t>
            </a:r>
          </a:p>
          <a:p>
            <a:r>
              <a:rPr lang="it-IT" sz="2000" dirty="0" smtClean="0"/>
              <a:t>IER</a:t>
            </a:r>
          </a:p>
          <a:p>
            <a:r>
              <a:rPr lang="it-IT" sz="2000" dirty="0" smtClean="0"/>
              <a:t>e la desinenza</a:t>
            </a:r>
          </a:p>
          <a:p>
            <a:r>
              <a:rPr lang="it-IT" sz="2000" dirty="0"/>
              <a:t>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791" y="3685539"/>
            <a:ext cx="2031795" cy="186247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673" y="4616778"/>
            <a:ext cx="3230281" cy="20938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168"/>
            <a:ext cx="4230810" cy="424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8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 SONO?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168"/>
            <a:ext cx="4229690" cy="42392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18" y="2408982"/>
            <a:ext cx="3219899" cy="4286848"/>
          </a:xfrm>
          <a:prstGeom prst="rect">
            <a:avLst/>
          </a:prstGeom>
        </p:spPr>
      </p:pic>
      <p:sp>
        <p:nvSpPr>
          <p:cNvPr id="7" name="Fumetto 1 6"/>
          <p:cNvSpPr/>
          <p:nvPr/>
        </p:nvSpPr>
        <p:spPr>
          <a:xfrm>
            <a:off x="5276088" y="1527049"/>
            <a:ext cx="3719866" cy="2158490"/>
          </a:xfrm>
          <a:prstGeom prst="wedgeRectCallout">
            <a:avLst>
              <a:gd name="adj1" fmla="val 60452"/>
              <a:gd name="adj2" fmla="val 25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 smtClean="0"/>
              <a:t>Vedo che sei di nuovo perplesso. </a:t>
            </a:r>
          </a:p>
          <a:p>
            <a:r>
              <a:rPr lang="it-IT" sz="2000" dirty="0" smtClean="0"/>
              <a:t>Allora ti faccio un altro esempio…</a:t>
            </a:r>
          </a:p>
          <a:p>
            <a:r>
              <a:rPr lang="it-IT" sz="2000" dirty="0" smtClean="0"/>
              <a:t>Dimmi, quale </a:t>
            </a:r>
            <a:r>
              <a:rPr lang="it-IT" sz="2000" dirty="0" err="1" smtClean="0"/>
              <a:t>gioello</a:t>
            </a:r>
            <a:r>
              <a:rPr lang="it-IT" sz="2000" dirty="0" smtClean="0"/>
              <a:t> si mette intorno al collo?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168"/>
            <a:ext cx="4230810" cy="424033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136" y="3445892"/>
            <a:ext cx="2340864" cy="341210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9651" y="3754790"/>
            <a:ext cx="2288174" cy="185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 SONO?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168"/>
            <a:ext cx="4229690" cy="42392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18" y="2408982"/>
            <a:ext cx="3219899" cy="4286848"/>
          </a:xfrm>
          <a:prstGeom prst="rect">
            <a:avLst/>
          </a:prstGeom>
        </p:spPr>
      </p:pic>
      <p:sp>
        <p:nvSpPr>
          <p:cNvPr id="7" name="Fumetto 1 6"/>
          <p:cNvSpPr/>
          <p:nvPr/>
        </p:nvSpPr>
        <p:spPr>
          <a:xfrm>
            <a:off x="7196328" y="1527049"/>
            <a:ext cx="1799626" cy="1563623"/>
          </a:xfrm>
          <a:prstGeom prst="wedgeRectCallout">
            <a:avLst>
              <a:gd name="adj1" fmla="val 60452"/>
              <a:gd name="adj2" fmla="val 25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 smtClean="0"/>
              <a:t>Bravissimo! La collana.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168"/>
            <a:ext cx="4230810" cy="424033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136" y="3445892"/>
            <a:ext cx="2340864" cy="341210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944" y="6349506"/>
            <a:ext cx="786384" cy="41253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9651" y="3754790"/>
            <a:ext cx="2288174" cy="185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0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 SONO?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168"/>
            <a:ext cx="4229690" cy="42392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18" y="2408982"/>
            <a:ext cx="3219899" cy="4286848"/>
          </a:xfrm>
          <a:prstGeom prst="rect">
            <a:avLst/>
          </a:prstGeom>
        </p:spPr>
      </p:pic>
      <p:sp>
        <p:nvSpPr>
          <p:cNvPr id="7" name="Fumetto 1 6"/>
          <p:cNvSpPr/>
          <p:nvPr/>
        </p:nvSpPr>
        <p:spPr>
          <a:xfrm>
            <a:off x="5879592" y="1527049"/>
            <a:ext cx="3116362" cy="1563623"/>
          </a:xfrm>
          <a:prstGeom prst="wedgeRectCallout">
            <a:avLst>
              <a:gd name="adj1" fmla="val 60452"/>
              <a:gd name="adj2" fmla="val 25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 smtClean="0"/>
              <a:t>Il nome collo è formato dalla radice </a:t>
            </a:r>
          </a:p>
          <a:p>
            <a:r>
              <a:rPr lang="it-IT" sz="2000" dirty="0" smtClean="0"/>
              <a:t>COLL</a:t>
            </a:r>
          </a:p>
          <a:p>
            <a:r>
              <a:rPr lang="it-IT" sz="2000" dirty="0" smtClean="0"/>
              <a:t>e dalla desinenza</a:t>
            </a:r>
          </a:p>
          <a:p>
            <a:r>
              <a:rPr lang="it-IT" sz="2000" dirty="0"/>
              <a:t>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136" y="3445892"/>
            <a:ext cx="2340864" cy="341210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944" y="6349506"/>
            <a:ext cx="786384" cy="41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8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TM04033917[[fn=Berlino]]</Template>
  <TotalTime>103</TotalTime>
  <Words>242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</vt:lpstr>
      <vt:lpstr>Berlino</vt:lpstr>
      <vt:lpstr>NOMI PRIMITIVI E  NOMI DERIVATI</vt:lpstr>
      <vt:lpstr>QUALI SONO?</vt:lpstr>
      <vt:lpstr>QUALI SONO?</vt:lpstr>
      <vt:lpstr>QUALI SONO?</vt:lpstr>
      <vt:lpstr>QUALI SONO?</vt:lpstr>
      <vt:lpstr>QUALI SONO?</vt:lpstr>
      <vt:lpstr>QUALI SONO?</vt:lpstr>
      <vt:lpstr>QUALI SONO?</vt:lpstr>
      <vt:lpstr>QUALI SONO?</vt:lpstr>
      <vt:lpstr>QUALI SONO?</vt:lpstr>
      <vt:lpstr>QUALI SONO?</vt:lpstr>
      <vt:lpstr>QUALI SONO?</vt:lpstr>
      <vt:lpstr>QUALI SONO?</vt:lpstr>
      <vt:lpstr>E ora tocca a te! Buon lavoro.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NOMI PRIMITIVI E  NOMI DERIVATI</dc:title>
  <dc:creator>Account Microsoft</dc:creator>
  <cp:lastModifiedBy>Account Microsoft</cp:lastModifiedBy>
  <cp:revision>11</cp:revision>
  <dcterms:created xsi:type="dcterms:W3CDTF">2022-11-28T12:36:20Z</dcterms:created>
  <dcterms:modified xsi:type="dcterms:W3CDTF">2022-11-29T10:39:56Z</dcterms:modified>
</cp:coreProperties>
</file>