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5"/>
  </p:notesMasterIdLst>
  <p:sldIdLst>
    <p:sldId id="256" r:id="rId2"/>
    <p:sldId id="259" r:id="rId3"/>
    <p:sldId id="262" r:id="rId4"/>
    <p:sldId id="267" r:id="rId5"/>
    <p:sldId id="258" r:id="rId6"/>
    <p:sldId id="261" r:id="rId7"/>
    <p:sldId id="312" r:id="rId8"/>
    <p:sldId id="265" r:id="rId9"/>
    <p:sldId id="257" r:id="rId10"/>
    <p:sldId id="263" r:id="rId11"/>
    <p:sldId id="277" r:id="rId12"/>
    <p:sldId id="313" r:id="rId13"/>
    <p:sldId id="269" r:id="rId14"/>
  </p:sldIdLst>
  <p:sldSz cx="9144000" cy="5143500" type="screen16x9"/>
  <p:notesSz cx="6858000" cy="9144000"/>
  <p:embeddedFontLst>
    <p:embeddedFont>
      <p:font typeface="Anaheim" panose="020B0604020202020204" charset="0"/>
      <p:regular r:id="rId16"/>
    </p:embeddedFont>
    <p:embeddedFont>
      <p:font typeface="Bebas Neue" panose="020B0604020202020204" charset="0"/>
      <p:regular r:id="rId17"/>
    </p:embeddedFont>
    <p:embeddedFont>
      <p:font typeface="Assistant Medium" panose="020B0604020202020204" charset="-79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6BF671-7844-4A26-828D-B64624E4CCA6}">
  <a:tblStyle styleId="{2F6BF671-7844-4A26-828D-B64624E4CC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57EA89-706F-4C74-A2B8-D475270A07C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6525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937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2b5c519e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2b5c519e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75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2b5c519ef9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2b5c519ef9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977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2b5c519ef9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2b5c519ef9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91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2b5c519ef9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2b5c519ef9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25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54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2b5c519ef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2b5c519ef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46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2b5c519ef9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12b5c519ef9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7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84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2b5c519ef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2b5c519ef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74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2b5c519ef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2b5c519ef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79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2b5c519ef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2b5c519ef9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71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90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246" t="22615" r="1007" b="1311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54175" y="1035013"/>
            <a:ext cx="4476600" cy="267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54175" y="3747625"/>
            <a:ext cx="4476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80F0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210874" y="507524"/>
            <a:ext cx="497675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1248">
            <a:off x="8471349" y="2766461"/>
            <a:ext cx="497675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5748">
            <a:off x="3609121" y="4266389"/>
            <a:ext cx="594060" cy="67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86932" flipH="1">
            <a:off x="7662865" y="192377"/>
            <a:ext cx="578825" cy="69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 l="68751" t="-3" b="64840"/>
          <a:stretch/>
        </p:blipFill>
        <p:spPr>
          <a:xfrm rot="1087021">
            <a:off x="5134895" y="4643267"/>
            <a:ext cx="321811" cy="43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/>
          <p:nvPr/>
        </p:nvPicPr>
        <p:blipFill rotWithShape="1">
          <a:blip r:embed="rId2">
            <a:alphaModFix/>
          </a:blip>
          <a:srcRect l="246" t="24517" r="1007" b="11214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1"/>
          </p:nvPr>
        </p:nvSpPr>
        <p:spPr>
          <a:xfrm>
            <a:off x="4859587" y="1273775"/>
            <a:ext cx="3318900" cy="32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ubTitle" idx="2"/>
          </p:nvPr>
        </p:nvSpPr>
        <p:spPr>
          <a:xfrm>
            <a:off x="965525" y="1273775"/>
            <a:ext cx="3318900" cy="32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026" y="129797"/>
            <a:ext cx="795896" cy="66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15791">
            <a:off x="8662053" y="204089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86932" flipH="1">
            <a:off x="576215" y="4256877"/>
            <a:ext cx="578825" cy="69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918" y="4542818"/>
            <a:ext cx="531000" cy="4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1"/>
          <p:cNvPicPr preferRelativeResize="0"/>
          <p:nvPr/>
        </p:nvPicPr>
        <p:blipFill rotWithShape="1">
          <a:blip r:embed="rId2">
            <a:alphaModFix/>
          </a:blip>
          <a:srcRect l="246" t="739" r="1007" b="34993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ubTitle" idx="1"/>
          </p:nvPr>
        </p:nvSpPr>
        <p:spPr>
          <a:xfrm>
            <a:off x="1732413" y="2279150"/>
            <a:ext cx="261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2"/>
          </p:nvPr>
        </p:nvSpPr>
        <p:spPr>
          <a:xfrm>
            <a:off x="4795593" y="2279150"/>
            <a:ext cx="261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3"/>
          </p:nvPr>
        </p:nvSpPr>
        <p:spPr>
          <a:xfrm>
            <a:off x="1732400" y="4053075"/>
            <a:ext cx="261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4"/>
          </p:nvPr>
        </p:nvSpPr>
        <p:spPr>
          <a:xfrm>
            <a:off x="4795580" y="4053075"/>
            <a:ext cx="261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5"/>
          </p:nvPr>
        </p:nvSpPr>
        <p:spPr>
          <a:xfrm>
            <a:off x="1732413" y="2073575"/>
            <a:ext cx="261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6"/>
          </p:nvPr>
        </p:nvSpPr>
        <p:spPr>
          <a:xfrm>
            <a:off x="1732400" y="3847575"/>
            <a:ext cx="261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subTitle" idx="7"/>
          </p:nvPr>
        </p:nvSpPr>
        <p:spPr>
          <a:xfrm>
            <a:off x="4795588" y="2073575"/>
            <a:ext cx="261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ubTitle" idx="8"/>
          </p:nvPr>
        </p:nvSpPr>
        <p:spPr>
          <a:xfrm>
            <a:off x="4795576" y="3847575"/>
            <a:ext cx="261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204" name="Google Shape;2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21329">
            <a:off x="8557052" y="888000"/>
            <a:ext cx="203475" cy="2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15791">
            <a:off x="162003" y="1600802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15791">
            <a:off x="7504653" y="4547227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395785" flipH="1">
            <a:off x="8409865" y="4344427"/>
            <a:ext cx="578825" cy="69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9251">
            <a:off x="289327" y="4668575"/>
            <a:ext cx="203475" cy="2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7425" y="231423"/>
            <a:ext cx="911425" cy="4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275" y="4323600"/>
            <a:ext cx="594061" cy="7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2">
            <a:alphaModFix/>
          </a:blip>
          <a:srcRect l="246" t="34980" r="1007" b="751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5"/>
          <p:cNvSpPr txBox="1">
            <a:spLocks noGrp="1"/>
          </p:cNvSpPr>
          <p:nvPr>
            <p:ph type="title"/>
          </p:nvPr>
        </p:nvSpPr>
        <p:spPr>
          <a:xfrm>
            <a:off x="1936950" y="2018400"/>
            <a:ext cx="5270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title" idx="2" hasCustomPrompt="1"/>
          </p:nvPr>
        </p:nvSpPr>
        <p:spPr>
          <a:xfrm>
            <a:off x="3954001" y="1058700"/>
            <a:ext cx="1236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5"/>
          <p:cNvSpPr txBox="1">
            <a:spLocks noGrp="1"/>
          </p:cNvSpPr>
          <p:nvPr>
            <p:ph type="subTitle" idx="1"/>
          </p:nvPr>
        </p:nvSpPr>
        <p:spPr>
          <a:xfrm>
            <a:off x="1936950" y="2771125"/>
            <a:ext cx="5270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4" name="Google Shape;2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07413" flipH="1">
            <a:off x="-271861" y="3588200"/>
            <a:ext cx="1709950" cy="11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1638" y="3996150"/>
            <a:ext cx="1271946" cy="10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700" y="261281"/>
            <a:ext cx="560825" cy="55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3405" y="3679521"/>
            <a:ext cx="424475" cy="39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615791">
            <a:off x="806303" y="4601114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615791">
            <a:off x="7879565" y="75514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95785" flipH="1">
            <a:off x="2690490" y="-127298"/>
            <a:ext cx="578825" cy="69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4460198">
            <a:off x="3052864" y="3873570"/>
            <a:ext cx="2547470" cy="3462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33"/>
          <p:cNvPicPr preferRelativeResize="0"/>
          <p:nvPr/>
        </p:nvPicPr>
        <p:blipFill rotWithShape="1">
          <a:blip r:embed="rId2">
            <a:alphaModFix/>
          </a:blip>
          <a:srcRect l="246" t="27371" r="1007" b="8361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68468">
            <a:off x="8141365" y="-52111"/>
            <a:ext cx="578826" cy="69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2">
            <a:off x="819077" y="4604014"/>
            <a:ext cx="458142" cy="52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2">
            <a:off x="255077" y="3880414"/>
            <a:ext cx="458142" cy="52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61379">
            <a:off x="8611600" y="566610"/>
            <a:ext cx="458150" cy="133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957" y="4471225"/>
            <a:ext cx="786370" cy="5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/>
          <p:cNvPicPr preferRelativeResize="0"/>
          <p:nvPr/>
        </p:nvPicPr>
        <p:blipFill rotWithShape="1">
          <a:blip r:embed="rId2">
            <a:alphaModFix/>
          </a:blip>
          <a:srcRect l="246" t="7397" r="1007" b="28335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2400" y="147818"/>
            <a:ext cx="524876" cy="5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00" y="4550356"/>
            <a:ext cx="524876" cy="5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600" y="4280856"/>
            <a:ext cx="678750" cy="7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2">
            <a:off x="8430777" y="668614"/>
            <a:ext cx="458142" cy="52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2">
            <a:off x="239902" y="3760089"/>
            <a:ext cx="458142" cy="52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l="246" t="34980" r="1007" b="751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720000" y="2566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842801" y="1601375"/>
            <a:ext cx="1212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720000" y="33195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86932" flipH="1">
            <a:off x="6499815" y="192377"/>
            <a:ext cx="578825" cy="69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30997">
            <a:off x="152496" y="3871527"/>
            <a:ext cx="594059" cy="67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30997">
            <a:off x="8397446" y="4266389"/>
            <a:ext cx="594059" cy="67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l="246" t="7397" r="1007" b="28335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72094">
            <a:off x="8447165" y="192377"/>
            <a:ext cx="578825" cy="6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3067" y="111642"/>
            <a:ext cx="11238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830997">
            <a:off x="96771" y="4358539"/>
            <a:ext cx="594059" cy="67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l="246" t="22615" r="1007" b="1311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90862">
            <a:off x="7866527" y="25839"/>
            <a:ext cx="458142" cy="52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52749">
            <a:off x="8375925" y="198950"/>
            <a:ext cx="678285" cy="8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27099">
            <a:off x="65716" y="4077691"/>
            <a:ext cx="610281" cy="4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649211">
            <a:off x="423815" y="4408427"/>
            <a:ext cx="578825" cy="6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l="246" t="739" r="1007" b="34993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4135975" y="23057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56" name="Google Shape;5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7" y="3865093"/>
            <a:ext cx="770250" cy="11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3743" y="112818"/>
            <a:ext cx="770250" cy="11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20300">
            <a:off x="8303502" y="846525"/>
            <a:ext cx="203475" cy="2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1329">
            <a:off x="370327" y="3675200"/>
            <a:ext cx="203475" cy="2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15791">
            <a:off x="387028" y="1526902"/>
            <a:ext cx="458142" cy="52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3"/>
          <p:cNvPicPr preferRelativeResize="0"/>
          <p:nvPr/>
        </p:nvPicPr>
        <p:blipFill rotWithShape="1">
          <a:blip r:embed="rId2">
            <a:alphaModFix/>
          </a:blip>
          <a:srcRect l="246" t="739" r="1007" b="34993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1783704" y="2345575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2"/>
          </p:nvPr>
        </p:nvSpPr>
        <p:spPr>
          <a:xfrm>
            <a:off x="4864003" y="2345575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3"/>
          </p:nvPr>
        </p:nvSpPr>
        <p:spPr>
          <a:xfrm>
            <a:off x="1783691" y="4083775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4"/>
          </p:nvPr>
        </p:nvSpPr>
        <p:spPr>
          <a:xfrm>
            <a:off x="4864003" y="4083775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5" hasCustomPrompt="1"/>
          </p:nvPr>
        </p:nvSpPr>
        <p:spPr>
          <a:xfrm>
            <a:off x="2664505" y="14209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6" hasCustomPrompt="1"/>
          </p:nvPr>
        </p:nvSpPr>
        <p:spPr>
          <a:xfrm>
            <a:off x="2664505" y="3159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7" hasCustomPrompt="1"/>
          </p:nvPr>
        </p:nvSpPr>
        <p:spPr>
          <a:xfrm>
            <a:off x="5744780" y="14209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8" hasCustomPrompt="1"/>
          </p:nvPr>
        </p:nvSpPr>
        <p:spPr>
          <a:xfrm>
            <a:off x="5744780" y="3159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9"/>
          </p:nvPr>
        </p:nvSpPr>
        <p:spPr>
          <a:xfrm>
            <a:off x="1783704" y="2132775"/>
            <a:ext cx="24963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3"/>
          </p:nvPr>
        </p:nvSpPr>
        <p:spPr>
          <a:xfrm>
            <a:off x="4864009" y="2132775"/>
            <a:ext cx="24963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4"/>
          </p:nvPr>
        </p:nvSpPr>
        <p:spPr>
          <a:xfrm>
            <a:off x="1783704" y="3871050"/>
            <a:ext cx="24963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5"/>
          </p:nvPr>
        </p:nvSpPr>
        <p:spPr>
          <a:xfrm>
            <a:off x="4864004" y="3871050"/>
            <a:ext cx="24963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17" name="Google Shape;1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5748">
            <a:off x="7610846" y="-73536"/>
            <a:ext cx="594060" cy="67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92118" flipH="1">
            <a:off x="138816" y="3630702"/>
            <a:ext cx="578824" cy="6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 l="65329" t="1345" r="-3" b="58000"/>
          <a:stretch/>
        </p:blipFill>
        <p:spPr>
          <a:xfrm rot="-1086853" flipH="1">
            <a:off x="8694383" y="854016"/>
            <a:ext cx="301135" cy="42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00340">
            <a:off x="8162475" y="189516"/>
            <a:ext cx="631801" cy="8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300" y="4228487"/>
            <a:ext cx="600609" cy="6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4"/>
          <p:cNvPicPr preferRelativeResize="0"/>
          <p:nvPr/>
        </p:nvPicPr>
        <p:blipFill rotWithShape="1">
          <a:blip r:embed="rId2">
            <a:alphaModFix/>
          </a:blip>
          <a:srcRect l="246" t="739" r="1007" b="34993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796775" y="3100300"/>
            <a:ext cx="51207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26" name="Google Shape;12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25" y="3868341"/>
            <a:ext cx="1512675" cy="11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5575" y="116086"/>
            <a:ext cx="683500" cy="8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15791">
            <a:off x="8145115" y="726564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70015">
            <a:off x="8585202" y="4464962"/>
            <a:ext cx="203475" cy="2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95785">
            <a:off x="423815" y="265577"/>
            <a:ext cx="578825" cy="6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 rotWithShape="1">
          <a:blip r:embed="rId2">
            <a:alphaModFix/>
          </a:blip>
          <a:srcRect l="246" t="22615" r="1007" b="1311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1"/>
          </p:nvPr>
        </p:nvSpPr>
        <p:spPr>
          <a:xfrm>
            <a:off x="4923247" y="30325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2"/>
          </p:nvPr>
        </p:nvSpPr>
        <p:spPr>
          <a:xfrm>
            <a:off x="1715375" y="30325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3"/>
          </p:nvPr>
        </p:nvSpPr>
        <p:spPr>
          <a:xfrm>
            <a:off x="1715375" y="2637275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4"/>
          </p:nvPr>
        </p:nvSpPr>
        <p:spPr>
          <a:xfrm>
            <a:off x="4923250" y="2637275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5791">
            <a:off x="238528" y="4118739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5791">
            <a:off x="8646353" y="968577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89525">
            <a:off x="8034677" y="89001"/>
            <a:ext cx="1006949" cy="1129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76775" y="4359202"/>
            <a:ext cx="344300" cy="1006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●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○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■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●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○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■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●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Char char="○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ssistant Medium"/>
              <a:buChar char="■"/>
              <a:defRPr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64" r:id="rId9"/>
    <p:sldLayoutId id="2147483665" r:id="rId10"/>
    <p:sldLayoutId id="2147483667" r:id="rId11"/>
    <p:sldLayoutId id="2147483671" r:id="rId12"/>
    <p:sldLayoutId id="2147483679" r:id="rId13"/>
    <p:sldLayoutId id="2147483680" r:id="rId14"/>
  </p:sldLayoutIdLst>
  <p:transition spd="slow">
    <p:wipe dir="d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gif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26873" y="661075"/>
            <a:ext cx="4272400" cy="4552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8"/>
          <p:cNvSpPr txBox="1">
            <a:spLocks noGrp="1"/>
          </p:cNvSpPr>
          <p:nvPr>
            <p:ph type="ctrTitle"/>
          </p:nvPr>
        </p:nvSpPr>
        <p:spPr>
          <a:xfrm>
            <a:off x="3726873" y="1035013"/>
            <a:ext cx="5354782" cy="16943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dk2"/>
                </a:solidFill>
              </a:rPr>
              <a:t>L’orientamento</a:t>
            </a:r>
            <a:endParaRPr sz="6000" dirty="0"/>
          </a:p>
        </p:txBody>
      </p:sp>
      <p:sp>
        <p:nvSpPr>
          <p:cNvPr id="381" name="Google Shape;381;p38"/>
          <p:cNvSpPr txBox="1">
            <a:spLocks noGrp="1"/>
          </p:cNvSpPr>
          <p:nvPr>
            <p:ph type="subTitle" idx="1"/>
          </p:nvPr>
        </p:nvSpPr>
        <p:spPr>
          <a:xfrm>
            <a:off x="3933393" y="3118478"/>
            <a:ext cx="4476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Come trovare la giusta via</a:t>
            </a:r>
            <a:endParaRPr sz="2000" dirty="0"/>
          </a:p>
        </p:txBody>
      </p:sp>
      <p:pic>
        <p:nvPicPr>
          <p:cNvPr id="382" name="Google Shape;38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38759">
            <a:off x="2820737" y="874861"/>
            <a:ext cx="497675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54711">
            <a:off x="2976012" y="1916386"/>
            <a:ext cx="497675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48819">
            <a:off x="73812" y="2465262"/>
            <a:ext cx="497674" cy="5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5"/>
          <p:cNvSpPr txBox="1">
            <a:spLocks noGrp="1"/>
          </p:cNvSpPr>
          <p:nvPr>
            <p:ph type="title"/>
          </p:nvPr>
        </p:nvSpPr>
        <p:spPr>
          <a:xfrm>
            <a:off x="541627" y="1194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parola alla Stella polare</a:t>
            </a:r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36" y="2920278"/>
            <a:ext cx="2022401" cy="1871663"/>
          </a:xfrm>
          <a:prstGeom prst="rect">
            <a:avLst/>
          </a:prstGeom>
        </p:spPr>
      </p:pic>
      <p:sp>
        <p:nvSpPr>
          <p:cNvPr id="8" name="Fumetto 2 7"/>
          <p:cNvSpPr/>
          <p:nvPr/>
        </p:nvSpPr>
        <p:spPr>
          <a:xfrm>
            <a:off x="413039" y="917712"/>
            <a:ext cx="3546763" cy="1912511"/>
          </a:xfrm>
          <a:prstGeom prst="wedgeRoundRectCallout">
            <a:avLst>
              <a:gd name="adj1" fmla="val 33751"/>
              <a:gd name="adj2" fmla="val 72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/>
              <a:t>Tutti dicono che sono una stella molto importante perché indico il Nord ai marinai, infatti mi chiamano la stella polare, ma il mio vero nome è ALRUCCABAH.</a:t>
            </a:r>
            <a:br>
              <a:rPr lang="it-IT" sz="1800"/>
            </a:br>
            <a:endParaRPr lang="it-IT" sz="1800"/>
          </a:p>
        </p:txBody>
      </p:sp>
      <p:sp>
        <p:nvSpPr>
          <p:cNvPr id="18" name="Fumetto 2 17"/>
          <p:cNvSpPr/>
          <p:nvPr/>
        </p:nvSpPr>
        <p:spPr>
          <a:xfrm>
            <a:off x="5384583" y="1503218"/>
            <a:ext cx="3546763" cy="2447276"/>
          </a:xfrm>
          <a:prstGeom prst="wedgeRoundRectCallout">
            <a:avLst>
              <a:gd name="adj1" fmla="val -58497"/>
              <a:gd name="adj2" fmla="val 313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dirty="0" smtClean="0"/>
              <a:t>Mi sento un po’ triste perché sono </a:t>
            </a:r>
            <a:r>
              <a:rPr lang="it-IT" sz="1800" dirty="0"/>
              <a:t>costretta a guardare tutte le altre stelle che giocano felici a girotondo, ruotando intorno a me che, per la mia posizione di importante riferimento, non posso mai </a:t>
            </a:r>
            <a:r>
              <a:rPr lang="it-IT" sz="1800" dirty="0" smtClean="0"/>
              <a:t>spostarmi.</a:t>
            </a:r>
            <a:r>
              <a:rPr lang="it-IT" sz="1800" dirty="0"/>
              <a:t/>
            </a:r>
            <a:br>
              <a:rPr lang="it-IT" sz="1800" dirty="0"/>
            </a:br>
            <a:endParaRPr lang="it-IT" sz="1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9"/>
          <p:cNvSpPr txBox="1">
            <a:spLocks noGrp="1"/>
          </p:cNvSpPr>
          <p:nvPr>
            <p:ph type="title"/>
          </p:nvPr>
        </p:nvSpPr>
        <p:spPr>
          <a:xfrm>
            <a:off x="152401" y="92396"/>
            <a:ext cx="81538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Strumenti di orientamento più moderni</a:t>
            </a:r>
            <a:endParaRPr dirty="0"/>
          </a:p>
        </p:txBody>
      </p:sp>
      <p:pic>
        <p:nvPicPr>
          <p:cNvPr id="652" name="Google Shape;65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837" y="1038153"/>
            <a:ext cx="3126410" cy="204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817418"/>
            <a:ext cx="30099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3235036" y="1129146"/>
            <a:ext cx="32627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ssistant Medium" panose="020B0604020202020204" charset="-79"/>
                <a:cs typeface="Assistant Medium" panose="020B0604020202020204" charset="-79"/>
              </a:rPr>
              <a:t>La bussola fu inventata dai Cinesi intorno all’anno 1000. </a:t>
            </a:r>
          </a:p>
          <a:p>
            <a:r>
              <a:rPr lang="it-IT" sz="2800" dirty="0" smtClean="0">
                <a:latin typeface="Assistant Medium" panose="020B0604020202020204" charset="-79"/>
                <a:cs typeface="Assistant Medium" panose="020B0604020202020204" charset="-79"/>
              </a:rPr>
              <a:t>È composta da un ago calamitato che indica sempre il Nord.</a:t>
            </a:r>
            <a:endParaRPr lang="it-IT" sz="2800" dirty="0">
              <a:latin typeface="Assistant Medium" panose="020B0604020202020204" charset="-79"/>
              <a:cs typeface="Assistant Medium" panose="020B0604020202020204" charset="-79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9"/>
          <p:cNvSpPr txBox="1">
            <a:spLocks noGrp="1"/>
          </p:cNvSpPr>
          <p:nvPr>
            <p:ph type="title"/>
          </p:nvPr>
        </p:nvSpPr>
        <p:spPr>
          <a:xfrm>
            <a:off x="152401" y="92396"/>
            <a:ext cx="81538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Strumenti di orientamento più moderni</a:t>
            </a:r>
            <a:endParaRPr dirty="0"/>
          </a:p>
        </p:txBody>
      </p:sp>
      <p:pic>
        <p:nvPicPr>
          <p:cNvPr id="652" name="Google Shape;65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837" y="1038153"/>
            <a:ext cx="3126410" cy="2041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642937" y="3452230"/>
            <a:ext cx="83093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ssistant Medium" panose="020B0604020202020204" charset="-79"/>
                <a:cs typeface="Assistant Medium" panose="020B0604020202020204" charset="-79"/>
              </a:rPr>
              <a:t>Il </a:t>
            </a:r>
            <a:r>
              <a:rPr lang="it-IT" sz="2800" b="1" dirty="0" smtClean="0">
                <a:latin typeface="Assistant Medium" panose="020B0604020202020204" charset="-79"/>
                <a:cs typeface="Assistant Medium" panose="020B0604020202020204" charset="-79"/>
              </a:rPr>
              <a:t>navigatore satellitare </a:t>
            </a:r>
            <a:r>
              <a:rPr lang="it-IT" sz="2800" dirty="0" smtClean="0">
                <a:latin typeface="Assistant Medium" panose="020B0604020202020204" charset="-79"/>
                <a:cs typeface="Assistant Medium" panose="020B0604020202020204" charset="-79"/>
              </a:rPr>
              <a:t>GPS (Global Position </a:t>
            </a:r>
            <a:r>
              <a:rPr lang="it-IT" sz="2800" dirty="0" err="1" smtClean="0">
                <a:latin typeface="Assistant Medium" panose="020B0604020202020204" charset="-79"/>
                <a:cs typeface="Assistant Medium" panose="020B0604020202020204" charset="-79"/>
              </a:rPr>
              <a:t>Sistem</a:t>
            </a:r>
            <a:r>
              <a:rPr lang="it-IT" sz="2800" dirty="0" smtClean="0">
                <a:latin typeface="Assistant Medium" panose="020B0604020202020204" charset="-79"/>
                <a:cs typeface="Assistant Medium" panose="020B0604020202020204" charset="-79"/>
              </a:rPr>
              <a:t>) ci mostra dove siamo e quali percorsi compiere usando </a:t>
            </a:r>
            <a:r>
              <a:rPr lang="it-IT" sz="2800" smtClean="0">
                <a:latin typeface="Assistant Medium" panose="020B0604020202020204" charset="-79"/>
                <a:cs typeface="Assistant Medium" panose="020B0604020202020204" charset="-79"/>
              </a:rPr>
              <a:t>le </a:t>
            </a:r>
            <a:r>
              <a:rPr lang="it-IT" sz="2800" smtClean="0">
                <a:latin typeface="Assistant Medium" panose="020B0604020202020204" charset="-79"/>
                <a:cs typeface="Assistant Medium" panose="020B0604020202020204" charset="-79"/>
              </a:rPr>
              <a:t>informazioni </a:t>
            </a:r>
            <a:r>
              <a:rPr lang="it-IT" sz="2800" dirty="0" smtClean="0">
                <a:latin typeface="Assistant Medium" panose="020B0604020202020204" charset="-79"/>
                <a:cs typeface="Assistant Medium" panose="020B0604020202020204" charset="-79"/>
              </a:rPr>
              <a:t>provenienti dai satelliti artificiali.</a:t>
            </a:r>
            <a:endParaRPr lang="it-IT" sz="2800" dirty="0">
              <a:latin typeface="Assistant Medium" panose="020B0604020202020204" charset="-79"/>
              <a:cs typeface="Assistant Medium" panose="020B0604020202020204" charset="-79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686" y="727508"/>
            <a:ext cx="5091270" cy="267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607218"/>
            <a:ext cx="2093119" cy="209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5819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55735">
            <a:off x="873975" y="3975100"/>
            <a:ext cx="1904999" cy="2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15791">
            <a:off x="856115" y="3445939"/>
            <a:ext cx="458142" cy="5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5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00" y="117247"/>
            <a:ext cx="3091997" cy="14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48;p50"/>
          <p:cNvSpPr txBox="1">
            <a:spLocks noGrp="1"/>
          </p:cNvSpPr>
          <p:nvPr>
            <p:ph type="title"/>
          </p:nvPr>
        </p:nvSpPr>
        <p:spPr>
          <a:xfrm>
            <a:off x="1080968" y="1404082"/>
            <a:ext cx="69405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dirty="0" smtClean="0"/>
              <a:t>Buon</a:t>
            </a:r>
            <a:br>
              <a:rPr lang="it-IT" sz="8000" dirty="0" smtClean="0"/>
            </a:br>
            <a:r>
              <a:rPr lang="it-IT" sz="8000" dirty="0" smtClean="0"/>
              <a:t>orientamento!</a:t>
            </a:r>
            <a:endParaRPr sz="8000" dirty="0">
              <a:solidFill>
                <a:schemeClr val="dk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47" y="349729"/>
            <a:ext cx="2542695" cy="248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>
            <a:spLocks noGrp="1"/>
          </p:cNvSpPr>
          <p:nvPr>
            <p:ph type="title"/>
          </p:nvPr>
        </p:nvSpPr>
        <p:spPr>
          <a:xfrm>
            <a:off x="795893" y="86067"/>
            <a:ext cx="721896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Partiamo… dalla parola</a:t>
            </a:r>
            <a:endParaRPr dirty="0"/>
          </a:p>
        </p:txBody>
      </p:sp>
      <p:sp>
        <p:nvSpPr>
          <p:cNvPr id="422" name="Google Shape;422;p41"/>
          <p:cNvSpPr txBox="1">
            <a:spLocks noGrp="1"/>
          </p:cNvSpPr>
          <p:nvPr>
            <p:ph type="subTitle" idx="1"/>
          </p:nvPr>
        </p:nvSpPr>
        <p:spPr>
          <a:xfrm>
            <a:off x="634742" y="949987"/>
            <a:ext cx="708224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Il verbo orientarsi significa “</a:t>
            </a:r>
            <a:r>
              <a:rPr lang="en" sz="2400" b="1" dirty="0" smtClean="0"/>
              <a:t>trovare l’oriente</a:t>
            </a:r>
            <a:r>
              <a:rPr lang="en" sz="2400" dirty="0" smtClean="0"/>
              <a:t>”.</a:t>
            </a:r>
            <a:endParaRPr sz="2400" dirty="0"/>
          </a:p>
        </p:txBody>
      </p:sp>
      <p:pic>
        <p:nvPicPr>
          <p:cNvPr id="423" name="Google Shape;4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767" y="1426025"/>
            <a:ext cx="2298233" cy="312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4718" y="1504943"/>
            <a:ext cx="837552" cy="13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3375" y="4192188"/>
            <a:ext cx="567600" cy="563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22;p41"/>
          <p:cNvSpPr txBox="1">
            <a:spLocks/>
          </p:cNvSpPr>
          <p:nvPr/>
        </p:nvSpPr>
        <p:spPr>
          <a:xfrm>
            <a:off x="634742" y="1635644"/>
            <a:ext cx="4809976" cy="131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6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2400" dirty="0" smtClean="0"/>
              <a:t>Ma </a:t>
            </a:r>
            <a:r>
              <a:rPr lang="it-IT" sz="2400" b="1" dirty="0" smtClean="0"/>
              <a:t>cos’è l’oriente </a:t>
            </a:r>
            <a:r>
              <a:rPr lang="it-IT" sz="2400" dirty="0" smtClean="0"/>
              <a:t>e soprattutto </a:t>
            </a:r>
            <a:r>
              <a:rPr lang="it-IT" sz="2400" b="1" dirty="0" smtClean="0"/>
              <a:t>perché è importante sapersi orientare</a:t>
            </a:r>
            <a:r>
              <a:rPr lang="it-IT" sz="2400" dirty="0" smtClean="0"/>
              <a:t>?</a:t>
            </a:r>
            <a:endParaRPr lang="it-IT" sz="2400" dirty="0"/>
          </a:p>
        </p:txBody>
      </p:sp>
      <p:sp>
        <p:nvSpPr>
          <p:cNvPr id="4" name="Freccia a destra rientrata 3"/>
          <p:cNvSpPr/>
          <p:nvPr/>
        </p:nvSpPr>
        <p:spPr>
          <a:xfrm>
            <a:off x="2285999" y="2382159"/>
            <a:ext cx="2498214" cy="49455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VAI AD ORIENTE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375" y="2100593"/>
            <a:ext cx="3250130" cy="325013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 build="p"/>
      <p:bldP spid="10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25" y="1577900"/>
            <a:ext cx="2097874" cy="318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85936" flipH="1">
            <a:off x="2766829" y="1456280"/>
            <a:ext cx="980017" cy="66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15791">
            <a:off x="2259878" y="3730589"/>
            <a:ext cx="458142" cy="5207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22;p41"/>
          <p:cNvSpPr txBox="1">
            <a:spLocks/>
          </p:cNvSpPr>
          <p:nvPr/>
        </p:nvSpPr>
        <p:spPr>
          <a:xfrm>
            <a:off x="223501" y="142673"/>
            <a:ext cx="7770572" cy="76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6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2400" dirty="0" smtClean="0"/>
              <a:t>È importante sapersi orientare per raggiungere una meta,…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35" y="720794"/>
            <a:ext cx="4332651" cy="4332651"/>
          </a:xfrm>
          <a:prstGeom prst="rect">
            <a:avLst/>
          </a:prstGeom>
        </p:spPr>
      </p:pic>
      <p:sp>
        <p:nvSpPr>
          <p:cNvPr id="11" name="Google Shape;422;p41"/>
          <p:cNvSpPr txBox="1">
            <a:spLocks/>
          </p:cNvSpPr>
          <p:nvPr/>
        </p:nvSpPr>
        <p:spPr>
          <a:xfrm>
            <a:off x="207094" y="673039"/>
            <a:ext cx="4067033" cy="83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6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2400" dirty="0" smtClean="0"/>
              <a:t>per non perdersi o per ritrovare la giusta via!</a:t>
            </a:r>
            <a:endParaRPr lang="it-IT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1329">
            <a:off x="7316176" y="693475"/>
            <a:ext cx="1709950" cy="11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525" y="216591"/>
            <a:ext cx="424486" cy="12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948" y="1089527"/>
            <a:ext cx="566268" cy="3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">
            <a:off x="4442509" y="3683975"/>
            <a:ext cx="259000" cy="54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22;p41"/>
          <p:cNvSpPr txBox="1">
            <a:spLocks/>
          </p:cNvSpPr>
          <p:nvPr/>
        </p:nvSpPr>
        <p:spPr>
          <a:xfrm>
            <a:off x="1288011" y="291602"/>
            <a:ext cx="6691558" cy="76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6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2400" dirty="0" smtClean="0"/>
              <a:t>In passato mercanti e viaggiatori per orientarsi avevano due punti di riferimento: …</a:t>
            </a:r>
            <a:endParaRPr lang="it-IT" sz="2400" dirty="0"/>
          </a:p>
        </p:txBody>
      </p:sp>
      <p:sp>
        <p:nvSpPr>
          <p:cNvPr id="14" name="Google Shape;422;p41"/>
          <p:cNvSpPr txBox="1">
            <a:spLocks/>
          </p:cNvSpPr>
          <p:nvPr/>
        </p:nvSpPr>
        <p:spPr>
          <a:xfrm>
            <a:off x="2364581" y="1320763"/>
            <a:ext cx="5614988" cy="67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6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2400" dirty="0" smtClean="0"/>
              <a:t>il Sole di giorno</a:t>
            </a:r>
            <a:endParaRPr lang="it-IT" sz="2400" dirty="0"/>
          </a:p>
        </p:txBody>
      </p:sp>
      <p:sp>
        <p:nvSpPr>
          <p:cNvPr id="15" name="Google Shape;422;p41"/>
          <p:cNvSpPr txBox="1">
            <a:spLocks/>
          </p:cNvSpPr>
          <p:nvPr/>
        </p:nvSpPr>
        <p:spPr>
          <a:xfrm>
            <a:off x="2364581" y="2068936"/>
            <a:ext cx="5614988" cy="67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6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ssistant Medium"/>
              <a:buNone/>
              <a:defRPr sz="1400" b="0" i="0" u="none" strike="noStrike" cap="none">
                <a:solidFill>
                  <a:schemeClr val="accent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pPr marL="0" indent="0"/>
            <a:r>
              <a:rPr lang="it-IT" sz="2400" dirty="0" smtClean="0"/>
              <a:t>le stelle di notte</a:t>
            </a:r>
            <a:endParaRPr lang="it-IT" sz="2400" dirty="0"/>
          </a:p>
        </p:txBody>
      </p:sp>
      <p:sp>
        <p:nvSpPr>
          <p:cNvPr id="5" name="Sole 4"/>
          <p:cNvSpPr/>
          <p:nvPr/>
        </p:nvSpPr>
        <p:spPr>
          <a:xfrm>
            <a:off x="1438320" y="1252869"/>
            <a:ext cx="808950" cy="80895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tella a 5 punte 5"/>
          <p:cNvSpPr/>
          <p:nvPr/>
        </p:nvSpPr>
        <p:spPr>
          <a:xfrm>
            <a:off x="1193006" y="2306330"/>
            <a:ext cx="435769" cy="435769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tella a 5 punte 17"/>
          <p:cNvSpPr/>
          <p:nvPr/>
        </p:nvSpPr>
        <p:spPr>
          <a:xfrm>
            <a:off x="1659253" y="2117015"/>
            <a:ext cx="367083" cy="367083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tella a 5 punte 18"/>
          <p:cNvSpPr/>
          <p:nvPr/>
        </p:nvSpPr>
        <p:spPr>
          <a:xfrm>
            <a:off x="1682044" y="2539295"/>
            <a:ext cx="382500" cy="3825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08" y="1843301"/>
            <a:ext cx="3810000" cy="23812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5" grpId="0" animBg="1"/>
      <p:bldP spid="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328612" y="408206"/>
            <a:ext cx="7465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  <a:latin typeface="Assistant Medium" panose="020B0604020202020204" charset="-79"/>
                <a:cs typeface="Assistant Medium" panose="020B0604020202020204" charset="-79"/>
              </a:rPr>
              <a:t>Nell’antichità l’uomo si accorse che il </a:t>
            </a:r>
            <a:r>
              <a:rPr lang="it-IT" sz="2400" b="1" dirty="0" smtClean="0">
                <a:solidFill>
                  <a:srgbClr val="404040"/>
                </a:solidFill>
                <a:latin typeface="Assistant Medium" panose="020B0604020202020204" charset="-79"/>
                <a:cs typeface="Assistant Medium" panose="020B0604020202020204" charset="-79"/>
              </a:rPr>
              <a:t>sole nasceva  e tramontava sempre negli stessi punti </a:t>
            </a:r>
            <a:r>
              <a:rPr lang="it-IT" sz="2400" dirty="0" smtClean="0">
                <a:solidFill>
                  <a:srgbClr val="404040"/>
                </a:solidFill>
                <a:latin typeface="Assistant Medium" panose="020B0604020202020204" charset="-79"/>
                <a:cs typeface="Assistant Medium" panose="020B0604020202020204" charset="-79"/>
              </a:rPr>
              <a:t>e il suo tragitto nel cielo era sempre lo stesso. </a:t>
            </a:r>
          </a:p>
          <a:p>
            <a:r>
              <a:rPr lang="it-IT" sz="2400" dirty="0" smtClean="0">
                <a:solidFill>
                  <a:srgbClr val="404040"/>
                </a:solidFill>
                <a:latin typeface="Assistant Medium" panose="020B0604020202020204" charset="-79"/>
                <a:cs typeface="Assistant Medium" panose="020B0604020202020204" charset="-79"/>
              </a:rPr>
              <a:t>Da qui individuò 4 punti di riferimento, i </a:t>
            </a:r>
            <a:r>
              <a:rPr lang="it-IT" sz="2400" b="1" dirty="0" smtClean="0">
                <a:solidFill>
                  <a:srgbClr val="FF0000"/>
                </a:solidFill>
                <a:latin typeface="Assistant Medium" panose="020B0604020202020204" charset="-79"/>
                <a:cs typeface="Assistant Medium" panose="020B0604020202020204" charset="-79"/>
              </a:rPr>
              <a:t>punti cardinali</a:t>
            </a:r>
            <a:r>
              <a:rPr lang="it-IT" sz="2400" dirty="0" smtClean="0">
                <a:solidFill>
                  <a:srgbClr val="404040"/>
                </a:solidFill>
                <a:latin typeface="Assistant Medium" panose="020B0604020202020204" charset="-79"/>
                <a:cs typeface="Assistant Medium" panose="020B0604020202020204" charset="-79"/>
              </a:rPr>
              <a:t>.</a:t>
            </a:r>
            <a:endParaRPr lang="it-IT" sz="2400" dirty="0">
              <a:latin typeface="Assistant Medium" panose="020B0604020202020204" charset="-79"/>
              <a:cs typeface="Assistant Medium" panose="020B0604020202020204" charset="-79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7" y="2294571"/>
            <a:ext cx="4614863" cy="2153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78618" y="827855"/>
            <a:ext cx="86510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Assistant Medium" panose="020B0604020202020204" charset="-79"/>
                <a:cs typeface="Assistant Medium" panose="020B0604020202020204" charset="-79"/>
              </a:rPr>
              <a:t>Sono dei punti fissi che consentono di orientarci cioè sapere con esattezza dove ci troviamo.</a:t>
            </a:r>
            <a:br>
              <a:rPr lang="it-IT" sz="2400" dirty="0" smtClean="0">
                <a:latin typeface="Assistant Medium" panose="020B0604020202020204" charset="-79"/>
                <a:cs typeface="Assistant Medium" panose="020B0604020202020204" charset="-79"/>
              </a:rPr>
            </a:br>
            <a:r>
              <a:rPr lang="it-IT" sz="2400" dirty="0" smtClean="0">
                <a:latin typeface="Assistant Medium" panose="020B0604020202020204" charset="-79"/>
                <a:cs typeface="Assistant Medium" panose="020B0604020202020204" charset="-79"/>
              </a:rPr>
              <a:t>Vediamo quali sono:</a:t>
            </a:r>
            <a:endParaRPr lang="it-IT" sz="1800" dirty="0" smtClean="0">
              <a:latin typeface="Assistant Medium" panose="020B0604020202020204" charset="-79"/>
              <a:cs typeface="Assistant Medium" panose="020B0604020202020204" charset="-79"/>
            </a:endParaRPr>
          </a:p>
          <a:p>
            <a:endParaRPr lang="it-IT" sz="1200" dirty="0" smtClean="0">
              <a:solidFill>
                <a:srgbClr val="404040"/>
              </a:solidFill>
              <a:latin typeface="Assistant Medium" panose="020B0604020202020204" charset="-79"/>
              <a:cs typeface="Assistant Medium" panose="020B0604020202020204" charset="-79"/>
            </a:endParaRPr>
          </a:p>
          <a:p>
            <a:r>
              <a:rPr lang="it-IT" sz="2400" dirty="0" smtClean="0">
                <a:solidFill>
                  <a:srgbClr val="404040"/>
                </a:solidFill>
                <a:latin typeface="Assistant Medium" panose="020B0604020202020204" charset="-79"/>
                <a:cs typeface="Assistant Medium" panose="020B0604020202020204" charset="-79"/>
              </a:rPr>
              <a:t>– </a:t>
            </a:r>
            <a:r>
              <a:rPr lang="it-IT" sz="2400" dirty="0" smtClean="0">
                <a:solidFill>
                  <a:srgbClr val="FF0000"/>
                </a:solidFill>
                <a:latin typeface="Assistant Medium" panose="020B0604020202020204" charset="-79"/>
                <a:cs typeface="Assistant Medium" panose="020B0604020202020204" charset="-79"/>
              </a:rPr>
              <a:t>Est</a:t>
            </a:r>
            <a:r>
              <a:rPr lang="it-IT" sz="2400" dirty="0" smtClean="0">
                <a:solidFill>
                  <a:srgbClr val="404040"/>
                </a:solidFill>
                <a:latin typeface="Assistant Medium" panose="020B0604020202020204" charset="-79"/>
                <a:cs typeface="Assistant Medium" panose="020B0604020202020204" charset="-79"/>
              </a:rPr>
              <a:t>, </a:t>
            </a:r>
            <a:r>
              <a:rPr lang="it-IT" sz="2400" dirty="0" smtClean="0">
                <a:solidFill>
                  <a:schemeClr val="accent1"/>
                </a:solidFill>
                <a:latin typeface="Assistant Medium" panose="020B0604020202020204" charset="-79"/>
                <a:cs typeface="Assistant Medium" panose="020B0604020202020204" charset="-79"/>
              </a:rPr>
              <a:t>(oriente, levante) dove nasce il sole;</a:t>
            </a:r>
          </a:p>
          <a:p>
            <a:r>
              <a:rPr lang="it-IT" sz="2400" dirty="0" smtClean="0">
                <a:latin typeface="Assistant Medium" panose="020B0604020202020204" charset="-79"/>
                <a:cs typeface="Assistant Medium" panose="020B0604020202020204" charset="-79"/>
              </a:rPr>
              <a:t>– </a:t>
            </a:r>
            <a:r>
              <a:rPr lang="it-IT" sz="2400" dirty="0" smtClean="0">
                <a:solidFill>
                  <a:srgbClr val="FF0000"/>
                </a:solidFill>
                <a:latin typeface="Assistant Medium" panose="020B0604020202020204" charset="-79"/>
                <a:cs typeface="Assistant Medium" panose="020B0604020202020204" charset="-79"/>
              </a:rPr>
              <a:t>Ovest</a:t>
            </a:r>
            <a:r>
              <a:rPr lang="it-IT" sz="2400" dirty="0" smtClean="0">
                <a:latin typeface="Assistant Medium" panose="020B0604020202020204" charset="-79"/>
                <a:cs typeface="Assistant Medium" panose="020B0604020202020204" charset="-79"/>
              </a:rPr>
              <a:t>, (occidente o ponente) dove tramonta il sole;</a:t>
            </a:r>
          </a:p>
          <a:p>
            <a:r>
              <a:rPr lang="it-IT" sz="2400" dirty="0" smtClean="0">
                <a:latin typeface="Assistant Medium" panose="020B0604020202020204" charset="-79"/>
                <a:cs typeface="Assistant Medium" panose="020B0604020202020204" charset="-79"/>
              </a:rPr>
              <a:t>– </a:t>
            </a:r>
            <a:r>
              <a:rPr lang="it-IT" sz="2400" dirty="0" smtClean="0">
                <a:solidFill>
                  <a:srgbClr val="FF0000"/>
                </a:solidFill>
                <a:latin typeface="Assistant Medium" panose="020B0604020202020204" charset="-79"/>
                <a:cs typeface="Assistant Medium" panose="020B0604020202020204" charset="-79"/>
              </a:rPr>
              <a:t>Sud</a:t>
            </a:r>
            <a:r>
              <a:rPr lang="it-IT" sz="2400" dirty="0" smtClean="0">
                <a:latin typeface="Assistant Medium" panose="020B0604020202020204" charset="-79"/>
                <a:cs typeface="Assistant Medium" panose="020B0604020202020204" charset="-79"/>
              </a:rPr>
              <a:t>, (mezzogiorno o meridione) il punto più alto raggiunto dal sole;</a:t>
            </a:r>
          </a:p>
          <a:p>
            <a:r>
              <a:rPr lang="it-IT" sz="2400" dirty="0" smtClean="0">
                <a:latin typeface="Assistant Medium" panose="020B0604020202020204" charset="-79"/>
                <a:cs typeface="Assistant Medium" panose="020B0604020202020204" charset="-79"/>
              </a:rPr>
              <a:t>– </a:t>
            </a:r>
            <a:r>
              <a:rPr lang="it-IT" sz="2400" dirty="0" smtClean="0">
                <a:solidFill>
                  <a:srgbClr val="FF0000"/>
                </a:solidFill>
                <a:latin typeface="Assistant Medium" panose="020B0604020202020204" charset="-79"/>
                <a:cs typeface="Assistant Medium" panose="020B0604020202020204" charset="-79"/>
              </a:rPr>
              <a:t>Nord</a:t>
            </a:r>
            <a:r>
              <a:rPr lang="it-IT" sz="2400" dirty="0" smtClean="0">
                <a:latin typeface="Assistant Medium" panose="020B0604020202020204" charset="-79"/>
                <a:cs typeface="Assistant Medium" panose="020B0604020202020204" charset="-79"/>
              </a:rPr>
              <a:t>, (mezzanotte o settentrione) il punto opposto al sud dove il sole non arriva mai.</a:t>
            </a:r>
            <a:r>
              <a:rPr lang="it-IT" dirty="0">
                <a:latin typeface="Open Sans"/>
              </a:rPr>
              <a:t/>
            </a:r>
            <a:br>
              <a:rPr lang="it-IT" dirty="0">
                <a:latin typeface="Open Sans"/>
              </a:rPr>
            </a:br>
            <a:endParaRPr lang="it-IT" dirty="0">
              <a:solidFill>
                <a:srgbClr val="404040"/>
              </a:solidFill>
              <a:latin typeface="Open Sans"/>
            </a:endParaRPr>
          </a:p>
        </p:txBody>
      </p:sp>
      <p:sp>
        <p:nvSpPr>
          <p:cNvPr id="9" name="Google Shape;420;p41"/>
          <p:cNvSpPr txBox="1">
            <a:spLocks noGrp="1"/>
          </p:cNvSpPr>
          <p:nvPr>
            <p:ph type="title"/>
          </p:nvPr>
        </p:nvSpPr>
        <p:spPr>
          <a:xfrm>
            <a:off x="795893" y="86067"/>
            <a:ext cx="721896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Cosa sono </a:t>
            </a:r>
            <a:r>
              <a:rPr lang="it-IT" dirty="0" smtClean="0"/>
              <a:t>i</a:t>
            </a:r>
            <a:r>
              <a:rPr lang="en" dirty="0" smtClean="0"/>
              <a:t> punti cardinali?</a:t>
            </a:r>
            <a:endParaRPr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20;p41"/>
          <p:cNvSpPr txBox="1">
            <a:spLocks noGrp="1"/>
          </p:cNvSpPr>
          <p:nvPr>
            <p:ph type="title"/>
          </p:nvPr>
        </p:nvSpPr>
        <p:spPr>
          <a:xfrm>
            <a:off x="54675" y="0"/>
            <a:ext cx="7218961" cy="5541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 smtClean="0"/>
              <a:t>Come orientarsi con il sole</a:t>
            </a:r>
            <a:r>
              <a:rPr lang="en" sz="2800" dirty="0" smtClean="0"/>
              <a:t>?</a:t>
            </a:r>
            <a:endParaRPr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1" y="554182"/>
            <a:ext cx="8122893" cy="44195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66308" y="1676401"/>
            <a:ext cx="1399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braccio destro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70363" y="1614055"/>
            <a:ext cx="1399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braccio sinistro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95110" y="2445328"/>
            <a:ext cx="1039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Est</a:t>
            </a:r>
            <a:endParaRPr lang="it-IT" sz="2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1892" y="2261451"/>
            <a:ext cx="1233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Ovest</a:t>
            </a:r>
            <a:endParaRPr lang="it-IT" sz="2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65962" y="4197928"/>
            <a:ext cx="1039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Sud</a:t>
            </a:r>
            <a:endParaRPr lang="it-IT" sz="2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140527" y="662225"/>
            <a:ext cx="1039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Nord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34443753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44" y="631939"/>
            <a:ext cx="6688265" cy="432206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056293" y="2310119"/>
            <a:ext cx="2001982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dirty="0" smtClean="0"/>
              <a:t>Oriente viene dal latino «</a:t>
            </a:r>
            <a:r>
              <a:rPr lang="it-IT" dirty="0" err="1" smtClean="0"/>
              <a:t>oriri</a:t>
            </a:r>
            <a:r>
              <a:rPr lang="it-IT" dirty="0" smtClean="0"/>
              <a:t>» che significa nascere, sorgere.</a:t>
            </a:r>
          </a:p>
          <a:p>
            <a:r>
              <a:rPr lang="it-IT" dirty="0" smtClean="0"/>
              <a:t>Levante significa «ciò che si solleva».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96559" y="2201979"/>
            <a:ext cx="2001982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dirty="0" smtClean="0"/>
              <a:t>Occidente viene dal latino «</a:t>
            </a:r>
            <a:r>
              <a:rPr lang="it-IT" dirty="0" err="1" smtClean="0"/>
              <a:t>occidere</a:t>
            </a:r>
            <a:r>
              <a:rPr lang="it-IT" dirty="0" smtClean="0"/>
              <a:t>» che significa tramontare, cadere.</a:t>
            </a:r>
          </a:p>
          <a:p>
            <a:r>
              <a:rPr lang="it-IT" dirty="0" smtClean="0"/>
              <a:t>Ponente significa «ciò che si poggia».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5915891" y="3973949"/>
            <a:ext cx="289560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A mezzogiorno il sole è nel punto più alto in cielo e inizia il «meriggio», da cui meridione.</a:t>
            </a:r>
          </a:p>
        </p:txBody>
      </p:sp>
      <p:sp>
        <p:nvSpPr>
          <p:cNvPr id="495" name="Google Shape;495;p47"/>
          <p:cNvSpPr txBox="1">
            <a:spLocks noGrp="1"/>
          </p:cNvSpPr>
          <p:nvPr>
            <p:ph type="title"/>
          </p:nvPr>
        </p:nvSpPr>
        <p:spPr>
          <a:xfrm>
            <a:off x="89618" y="59238"/>
            <a:ext cx="2341855" cy="1169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2800" dirty="0" smtClean="0"/>
              <a:t>E gli altri nomi…?</a:t>
            </a:r>
            <a:endParaRPr sz="28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731817" y="133769"/>
            <a:ext cx="6324601" cy="738664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A mezzanotte il sole è dalla parte opposta della Terra e noi non lo vediamo. Settentrione viene da «</a:t>
            </a:r>
            <a:r>
              <a:rPr lang="it-IT" dirty="0" err="1" smtClean="0">
                <a:solidFill>
                  <a:srgbClr val="FFFFFF"/>
                </a:solidFill>
              </a:rPr>
              <a:t>septem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triones</a:t>
            </a:r>
            <a:r>
              <a:rPr lang="it-IT" dirty="0" smtClean="0">
                <a:solidFill>
                  <a:srgbClr val="FFFFFF"/>
                </a:solidFill>
              </a:rPr>
              <a:t>» cioè i sette buoi del carro dell’Orsa minore, cioè le sette stelle della costellazione del Piccolo carro o Orsa minore.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9"/>
          <p:cNvSpPr txBox="1">
            <a:spLocks noGrp="1"/>
          </p:cNvSpPr>
          <p:nvPr>
            <p:ph type="title"/>
          </p:nvPr>
        </p:nvSpPr>
        <p:spPr>
          <a:xfrm>
            <a:off x="227081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Orientarsi di notte</a:t>
            </a:r>
            <a:endParaRPr sz="2800" dirty="0"/>
          </a:p>
        </p:txBody>
      </p:sp>
      <p:sp>
        <p:nvSpPr>
          <p:cNvPr id="8" name="Rettangolo 7"/>
          <p:cNvSpPr/>
          <p:nvPr/>
        </p:nvSpPr>
        <p:spPr>
          <a:xfrm>
            <a:off x="227081" y="476531"/>
            <a:ext cx="6104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  <a:latin typeface="Assistant Medium" panose="020B0604020202020204" charset="-79"/>
                <a:cs typeface="Assistant Medium" panose="020B0604020202020204" charset="-79"/>
              </a:rPr>
              <a:t>Di notte non possiamo orientarci con il sole ma andiamo a individuare in cielo la Stella Polare. Essa indica il Nord.</a:t>
            </a:r>
            <a:endParaRPr lang="it-IT" sz="2400" dirty="0">
              <a:latin typeface="Assistant Medium" panose="020B0604020202020204" charset="-79"/>
              <a:cs typeface="Assistant Medium" panose="020B0604020202020204" charset="-79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8" y="43323"/>
            <a:ext cx="238125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99" y="1676860"/>
            <a:ext cx="5097852" cy="3359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Science Subject for Middle School: Terrestrial Globe by Slidesgo">
  <a:themeElements>
    <a:clrScheme name="Simple Light">
      <a:dk1>
        <a:srgbClr val="457260"/>
      </a:dk1>
      <a:lt1>
        <a:srgbClr val="F3E4E5"/>
      </a:lt1>
      <a:dk2>
        <a:srgbClr val="B6472B"/>
      </a:dk2>
      <a:lt2>
        <a:srgbClr val="76D6E2"/>
      </a:lt2>
      <a:accent1>
        <a:srgbClr val="000000"/>
      </a:accent1>
      <a:accent2>
        <a:srgbClr val="E22B3F"/>
      </a:accent2>
      <a:accent3>
        <a:srgbClr val="F09E3A"/>
      </a:accent3>
      <a:accent4>
        <a:srgbClr val="5A9B81"/>
      </a:accent4>
      <a:accent5>
        <a:srgbClr val="EF5E6B"/>
      </a:accent5>
      <a:accent6>
        <a:srgbClr val="3FBED1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388</Words>
  <Application>Microsoft Office PowerPoint</Application>
  <PresentationFormat>Presentazione su schermo (16:9)</PresentationFormat>
  <Paragraphs>45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Anaheim</vt:lpstr>
      <vt:lpstr>Fredoka One</vt:lpstr>
      <vt:lpstr>Bebas Neue</vt:lpstr>
      <vt:lpstr>Arial</vt:lpstr>
      <vt:lpstr>Open Sans</vt:lpstr>
      <vt:lpstr>Assistant Medium</vt:lpstr>
      <vt:lpstr>Nunito Light</vt:lpstr>
      <vt:lpstr>Science Subject for Middle School: Terrestrial Globe by Slidesgo</vt:lpstr>
      <vt:lpstr>L’orientamento</vt:lpstr>
      <vt:lpstr>Partiamo… dalla parola</vt:lpstr>
      <vt:lpstr>Presentazione standard di PowerPoint</vt:lpstr>
      <vt:lpstr>Presentazione standard di PowerPoint</vt:lpstr>
      <vt:lpstr>Presentazione standard di PowerPoint</vt:lpstr>
      <vt:lpstr>Cosa sono i punti cardinali?</vt:lpstr>
      <vt:lpstr>Come orientarsi con il sole?</vt:lpstr>
      <vt:lpstr>E gli altri nomi…?</vt:lpstr>
      <vt:lpstr>Orientarsi di notte</vt:lpstr>
      <vt:lpstr>La parola alla Stella polare</vt:lpstr>
      <vt:lpstr>Strumenti di orientamento più moderni</vt:lpstr>
      <vt:lpstr>Strumenti di orientamento più moderni</vt:lpstr>
      <vt:lpstr>Buon orientamento!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Middle School: Terrestrial Globe </dc:title>
  <dc:creator>Silvia Di Castro</dc:creator>
  <cp:lastModifiedBy>Account Microsoft</cp:lastModifiedBy>
  <cp:revision>22</cp:revision>
  <dcterms:modified xsi:type="dcterms:W3CDTF">2023-05-12T07:33:24Z</dcterms:modified>
</cp:coreProperties>
</file>